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0"/>
  </p:notesMasterIdLst>
  <p:sldIdLst>
    <p:sldId id="256" r:id="rId2"/>
    <p:sldId id="260" r:id="rId3"/>
    <p:sldId id="262" r:id="rId4"/>
    <p:sldId id="257" r:id="rId5"/>
    <p:sldId id="263" r:id="rId6"/>
    <p:sldId id="261" r:id="rId7"/>
    <p:sldId id="259" r:id="rId8"/>
    <p:sldId id="264" r:id="rId9"/>
    <p:sldId id="265" r:id="rId10"/>
    <p:sldId id="267" r:id="rId11"/>
    <p:sldId id="268" r:id="rId12"/>
    <p:sldId id="272" r:id="rId13"/>
    <p:sldId id="269" r:id="rId14"/>
    <p:sldId id="270" r:id="rId15"/>
    <p:sldId id="273" r:id="rId16"/>
    <p:sldId id="278" r:id="rId17"/>
    <p:sldId id="279" r:id="rId18"/>
    <p:sldId id="280" r:id="rId19"/>
    <p:sldId id="290" r:id="rId20"/>
    <p:sldId id="285" r:id="rId21"/>
    <p:sldId id="286" r:id="rId22"/>
    <p:sldId id="287" r:id="rId23"/>
    <p:sldId id="288" r:id="rId24"/>
    <p:sldId id="289" r:id="rId25"/>
    <p:sldId id="281" r:id="rId26"/>
    <p:sldId id="274" r:id="rId27"/>
    <p:sldId id="275" r:id="rId28"/>
    <p:sldId id="276" r:id="rId29"/>
    <p:sldId id="277" r:id="rId30"/>
    <p:sldId id="282" r:id="rId31"/>
    <p:sldId id="283" r:id="rId32"/>
    <p:sldId id="291" r:id="rId33"/>
    <p:sldId id="307" r:id="rId34"/>
    <p:sldId id="308" r:id="rId35"/>
    <p:sldId id="305" r:id="rId36"/>
    <p:sldId id="292" r:id="rId37"/>
    <p:sldId id="293" r:id="rId38"/>
    <p:sldId id="294" r:id="rId39"/>
    <p:sldId id="295" r:id="rId40"/>
    <p:sldId id="296" r:id="rId41"/>
    <p:sldId id="297" r:id="rId42"/>
    <p:sldId id="299" r:id="rId43"/>
    <p:sldId id="298" r:id="rId44"/>
    <p:sldId id="300" r:id="rId45"/>
    <p:sldId id="301" r:id="rId46"/>
    <p:sldId id="302" r:id="rId47"/>
    <p:sldId id="303" r:id="rId48"/>
    <p:sldId id="304" r:id="rId49"/>
    <p:sldId id="306" r:id="rId50"/>
    <p:sldId id="309" r:id="rId51"/>
    <p:sldId id="312" r:id="rId52"/>
    <p:sldId id="310" r:id="rId53"/>
    <p:sldId id="311" r:id="rId54"/>
    <p:sldId id="313" r:id="rId55"/>
    <p:sldId id="314" r:id="rId56"/>
    <p:sldId id="315" r:id="rId57"/>
    <p:sldId id="316" r:id="rId58"/>
    <p:sldId id="317" r:id="rId5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65;&#1077;&#1088;&#1073;&#1072;&#1082;&#1086;&#1074;\Desktop\&#1055;&#1088;&#1080;&#1083;&#1086;&#1078;&#1077;&#1085;&#1080;&#1077;%202%20&#1082;%20&#1087;&#1080;&#1089;&#1100;&#1084;&#1091;%20&#1063;&#1077;&#1084;&#1077;&#1079;&#1086;&#1074;&#1091;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2"/>
          <c:order val="0"/>
          <c:spPr>
            <a:ln w="762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Лист1!$F$3:$N$3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Лист1!$F$5:$N$5</c:f>
              <c:numCache>
                <c:formatCode>0.00</c:formatCode>
                <c:ptCount val="9"/>
                <c:pt idx="0">
                  <c:v>830.08</c:v>
                </c:pt>
                <c:pt idx="1">
                  <c:v>1158</c:v>
                </c:pt>
                <c:pt idx="2">
                  <c:v>3730</c:v>
                </c:pt>
                <c:pt idx="3">
                  <c:v>7572.3</c:v>
                </c:pt>
                <c:pt idx="4">
                  <c:v>6798</c:v>
                </c:pt>
                <c:pt idx="5">
                  <c:v>3154.9</c:v>
                </c:pt>
                <c:pt idx="6">
                  <c:v>1191.3</c:v>
                </c:pt>
                <c:pt idx="7">
                  <c:v>1538.5</c:v>
                </c:pt>
                <c:pt idx="8">
                  <c:v>992.3</c:v>
                </c:pt>
              </c:numCache>
            </c:numRef>
          </c:val>
        </c:ser>
        <c:ser>
          <c:idx val="3"/>
          <c:order val="1"/>
          <c:spPr>
            <a:ln w="76200">
              <a:solidFill>
                <a:srgbClr val="0070C0"/>
              </a:solidFill>
            </a:ln>
          </c:spPr>
          <c:marker>
            <c:symbol val="none"/>
          </c:marker>
          <c:cat>
            <c:numRef>
              <c:f>Лист1!$F$3:$N$3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Лист1!$F$6:$N$6</c:f>
              <c:numCache>
                <c:formatCode>0.00</c:formatCode>
                <c:ptCount val="9"/>
                <c:pt idx="0">
                  <c:v>830.08</c:v>
                </c:pt>
                <c:pt idx="1">
                  <c:v>1158</c:v>
                </c:pt>
                <c:pt idx="2">
                  <c:v>1507.7</c:v>
                </c:pt>
                <c:pt idx="3">
                  <c:v>1807.5</c:v>
                </c:pt>
                <c:pt idx="4">
                  <c:v>5182.3</c:v>
                </c:pt>
                <c:pt idx="5">
                  <c:v>4453.9000000000005</c:v>
                </c:pt>
                <c:pt idx="6">
                  <c:v>5272.9</c:v>
                </c:pt>
                <c:pt idx="7">
                  <c:v>3645.4</c:v>
                </c:pt>
                <c:pt idx="8">
                  <c:v>3107.6</c:v>
                </c:pt>
              </c:numCache>
            </c:numRef>
          </c:val>
        </c:ser>
        <c:ser>
          <c:idx val="0"/>
          <c:order val="2"/>
          <c:tx>
            <c:v>ряд 7</c:v>
          </c:tx>
          <c:spPr>
            <a:ln w="76200">
              <a:solidFill>
                <a:srgbClr val="00B050"/>
              </a:solidFill>
            </a:ln>
          </c:spPr>
          <c:marker>
            <c:symbol val="none"/>
          </c:marker>
          <c:val>
            <c:numRef>
              <c:f>Лист1!$F$8:$N$8</c:f>
              <c:numCache>
                <c:formatCode>General</c:formatCode>
                <c:ptCount val="9"/>
                <c:pt idx="0">
                  <c:v>237.64</c:v>
                </c:pt>
                <c:pt idx="1">
                  <c:v>572.78000000000054</c:v>
                </c:pt>
                <c:pt idx="2">
                  <c:v>1555.92</c:v>
                </c:pt>
                <c:pt idx="3">
                  <c:v>3628.7</c:v>
                </c:pt>
                <c:pt idx="4">
                  <c:v>3783.38</c:v>
                </c:pt>
                <c:pt idx="5">
                  <c:v>4245.34</c:v>
                </c:pt>
                <c:pt idx="6">
                  <c:v>7706.2</c:v>
                </c:pt>
                <c:pt idx="7">
                  <c:v>7862.48</c:v>
                </c:pt>
                <c:pt idx="8">
                  <c:v>8170.94</c:v>
                </c:pt>
              </c:numCache>
            </c:numRef>
          </c:val>
        </c:ser>
        <c:marker val="1"/>
        <c:axId val="36957184"/>
        <c:axId val="36999936"/>
      </c:lineChart>
      <c:catAx>
        <c:axId val="369571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 i="0" baseline="0">
                <a:latin typeface="Arial" pitchFamily="34" charset="0"/>
              </a:defRPr>
            </a:pPr>
            <a:endParaRPr lang="ru-RU"/>
          </a:p>
        </c:txPr>
        <c:crossAx val="36999936"/>
        <c:crosses val="autoZero"/>
        <c:auto val="1"/>
        <c:lblAlgn val="ctr"/>
        <c:lblOffset val="100"/>
      </c:catAx>
      <c:valAx>
        <c:axId val="36999936"/>
        <c:scaling>
          <c:orientation val="minMax"/>
          <c:max val="8300"/>
          <c:min val="0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400" b="1" i="0" baseline="0">
                <a:solidFill>
                  <a:srgbClr val="FF0000"/>
                </a:solidFill>
                <a:latin typeface="Arial" pitchFamily="34" charset="0"/>
              </a:defRPr>
            </a:pPr>
            <a:endParaRPr lang="ru-RU"/>
          </a:p>
        </c:txPr>
        <c:crossAx val="36957184"/>
        <c:crosses val="autoZero"/>
        <c:crossBetween val="between"/>
        <c:majorUnit val="2000"/>
      </c:valAx>
    </c:plotArea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FFA01F-DD8E-478C-A43E-DE62E01F5D57}" type="datetimeFigureOut">
              <a:rPr lang="ru-RU"/>
              <a:pPr>
                <a:defRPr/>
              </a:pPr>
              <a:t>06.11.2012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FEF292-E3F5-4163-96F7-B241DAF53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B35FDC-6A6C-4DC7-8F37-71F2699F31E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65BC3-7680-4615-9AFA-273524BC2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34792-1B7A-4569-95E7-95285F90B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64B9D-8DB0-4313-8A77-47BA48554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20F80-B6D3-4FDB-A789-3A88FF090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118BC-6F60-4ABD-814E-DA4493655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15C0-1583-4BB7-8AC2-24C3991F7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CF84E-3818-48E5-9FC9-9F95564DB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B7E94-92D9-4C1A-9C58-745DA257A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49DF3-3D4B-4A9A-B7C7-90C38AD41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FA86-0F6A-4CF8-9816-F085FAE15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5ADB9-C91C-4698-9284-22055A9AC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13248C-5ABB-46CE-91AF-01182FA29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26" Type="http://schemas.openxmlformats.org/officeDocument/2006/relationships/image" Target="../media/image27.jpeg"/><Relationship Id="rId39" Type="http://schemas.openxmlformats.org/officeDocument/2006/relationships/image" Target="../media/image40.jpe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34" Type="http://schemas.openxmlformats.org/officeDocument/2006/relationships/image" Target="../media/image35.jpeg"/><Relationship Id="rId42" Type="http://schemas.openxmlformats.org/officeDocument/2006/relationships/image" Target="../media/image43.jpeg"/><Relationship Id="rId47" Type="http://schemas.openxmlformats.org/officeDocument/2006/relationships/image" Target="../media/image48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5" Type="http://schemas.openxmlformats.org/officeDocument/2006/relationships/image" Target="../media/image26.png"/><Relationship Id="rId33" Type="http://schemas.openxmlformats.org/officeDocument/2006/relationships/image" Target="../media/image34.jpeg"/><Relationship Id="rId38" Type="http://schemas.openxmlformats.org/officeDocument/2006/relationships/image" Target="../media/image39.jpeg"/><Relationship Id="rId46" Type="http://schemas.openxmlformats.org/officeDocument/2006/relationships/image" Target="../media/image47.jpe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29" Type="http://schemas.openxmlformats.org/officeDocument/2006/relationships/image" Target="../media/image30.jpeg"/><Relationship Id="rId41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24" Type="http://schemas.openxmlformats.org/officeDocument/2006/relationships/image" Target="../media/image25.jpeg"/><Relationship Id="rId32" Type="http://schemas.openxmlformats.org/officeDocument/2006/relationships/image" Target="../media/image33.jpeg"/><Relationship Id="rId37" Type="http://schemas.openxmlformats.org/officeDocument/2006/relationships/image" Target="../media/image38.jpeg"/><Relationship Id="rId40" Type="http://schemas.openxmlformats.org/officeDocument/2006/relationships/image" Target="../media/image41.jpeg"/><Relationship Id="rId45" Type="http://schemas.openxmlformats.org/officeDocument/2006/relationships/image" Target="../media/image46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23" Type="http://schemas.openxmlformats.org/officeDocument/2006/relationships/image" Target="../media/image24.jpeg"/><Relationship Id="rId28" Type="http://schemas.openxmlformats.org/officeDocument/2006/relationships/image" Target="../media/image29.jpeg"/><Relationship Id="rId36" Type="http://schemas.openxmlformats.org/officeDocument/2006/relationships/image" Target="../media/image37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31" Type="http://schemas.openxmlformats.org/officeDocument/2006/relationships/image" Target="../media/image32.jpeg"/><Relationship Id="rId44" Type="http://schemas.openxmlformats.org/officeDocument/2006/relationships/image" Target="../media/image45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Relationship Id="rId27" Type="http://schemas.openxmlformats.org/officeDocument/2006/relationships/image" Target="../media/image28.jpeg"/><Relationship Id="rId30" Type="http://schemas.openxmlformats.org/officeDocument/2006/relationships/image" Target="../media/image31.jpeg"/><Relationship Id="rId35" Type="http://schemas.openxmlformats.org/officeDocument/2006/relationships/image" Target="../media/image36.jpeg"/><Relationship Id="rId43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15.jpeg"/><Relationship Id="rId7" Type="http://schemas.openxmlformats.org/officeDocument/2006/relationships/image" Target="../media/image5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16.jpeg"/><Relationship Id="rId9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0.jpeg"/><Relationship Id="rId18" Type="http://schemas.openxmlformats.org/officeDocument/2006/relationships/image" Target="../media/image63.jpeg"/><Relationship Id="rId3" Type="http://schemas.openxmlformats.org/officeDocument/2006/relationships/image" Target="../media/image54.png"/><Relationship Id="rId7" Type="http://schemas.openxmlformats.org/officeDocument/2006/relationships/image" Target="../media/image56.jpeg"/><Relationship Id="rId12" Type="http://schemas.openxmlformats.org/officeDocument/2006/relationships/image" Target="../media/image59.jpeg"/><Relationship Id="rId17" Type="http://schemas.openxmlformats.org/officeDocument/2006/relationships/hyperlink" Target="http://tov-tob.livejournal.com/30880.html" TargetMode="External"/><Relationship Id="rId2" Type="http://schemas.openxmlformats.org/officeDocument/2006/relationships/image" Target="../media/image53.png"/><Relationship Id="rId16" Type="http://schemas.openxmlformats.org/officeDocument/2006/relationships/image" Target="../media/image62.jpe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big.newsru.com/arch/world/16mar2004/port.html" TargetMode="External"/><Relationship Id="rId11" Type="http://schemas.openxmlformats.org/officeDocument/2006/relationships/hyperlink" Target="http://kaskad.vtvn.ru/news/19779/" TargetMode="External"/><Relationship Id="rId5" Type="http://schemas.openxmlformats.org/officeDocument/2006/relationships/image" Target="../media/image55.jpeg"/><Relationship Id="rId15" Type="http://schemas.openxmlformats.org/officeDocument/2006/relationships/hyperlink" Target="http://www.specprice.ru/technics/buses/coach-buses/man-regio/" TargetMode="External"/><Relationship Id="rId10" Type="http://schemas.openxmlformats.org/officeDocument/2006/relationships/image" Target="../media/image58.jpeg"/><Relationship Id="rId19" Type="http://schemas.openxmlformats.org/officeDocument/2006/relationships/image" Target="../media/image64.jpeg"/><Relationship Id="rId4" Type="http://schemas.openxmlformats.org/officeDocument/2006/relationships/hyperlink" Target="http://www.fesco.ru/press-center/photobank/fesco/platforms-supply/" TargetMode="External"/><Relationship Id="rId9" Type="http://schemas.openxmlformats.org/officeDocument/2006/relationships/hyperlink" Target="http://www.gazeta.uz/2010/01/07/tv/" TargetMode="External"/><Relationship Id="rId14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mail@ntoire-polus.ru" TargetMode="External"/><Relationship Id="rId2" Type="http://schemas.openxmlformats.org/officeDocument/2006/relationships/hyperlink" Target="http://www.ntoire-polus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nfo@istokmw.r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rea.fryazino.net/" TargetMode="External"/><Relationship Id="rId2" Type="http://schemas.openxmlformats.org/officeDocument/2006/relationships/hyperlink" Target="http://www.fire.relarn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ukograd-fryazino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11188" y="1916113"/>
            <a:ext cx="7772400" cy="1584325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/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/>
            </a:r>
            <a:br>
              <a:rPr lang="ru-RU" sz="4000" smtClean="0">
                <a:latin typeface="Arial" charset="0"/>
              </a:rPr>
            </a:br>
            <a:r>
              <a:rPr lang="ru-RU" sz="4000" smtClean="0"/>
              <a:t>Инновационный территориальный кластер </a:t>
            </a:r>
            <a:br>
              <a:rPr lang="ru-RU" sz="4000" smtClean="0"/>
            </a:br>
            <a:r>
              <a:rPr lang="ru-RU" b="1" smtClean="0"/>
              <a:t>«Фрязино»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363" y="260350"/>
            <a:ext cx="3663950" cy="1655763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</a:rPr>
              <a:t>Приложение №6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</a:rPr>
              <a:t>к Программе комплексного    социально-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</a:rPr>
              <a:t>экономического развития г. Фрязино как 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898989"/>
                </a:solidFill>
                <a:latin typeface="Times New Roman" pitchFamily="18" charset="0"/>
              </a:rPr>
              <a:t>наукограда Российской Федерации     на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898989"/>
                </a:solidFill>
                <a:latin typeface="Times New Roman" pitchFamily="18" charset="0"/>
              </a:rPr>
              <a:t>2013-2017 годы</a:t>
            </a:r>
          </a:p>
          <a:p>
            <a:pPr eaLnBrk="1" hangingPunct="1">
              <a:lnSpc>
                <a:spcPct val="90000"/>
              </a:lnSpc>
            </a:pPr>
            <a:endParaRPr lang="ru-RU" sz="1400" smtClean="0">
              <a:solidFill>
                <a:srgbClr val="89898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algn="l" eaLnBrk="1" hangingPunct="1"/>
            <a:r>
              <a:rPr lang="ru-RU" sz="2400" smtClean="0"/>
              <a:t>4. ИТК «Фрязино». Структура .</a:t>
            </a:r>
          </a:p>
        </p:txBody>
      </p:sp>
      <p:pic>
        <p:nvPicPr>
          <p:cNvPr id="76802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981075"/>
            <a:ext cx="8135937" cy="534670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285750" y="0"/>
            <a:ext cx="8858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29297B"/>
                </a:solidFill>
                <a:latin typeface="Arial Black" pitchFamily="34" charset="0"/>
                <a:cs typeface="Arial" charset="0"/>
              </a:rPr>
              <a:t>ОПЕРАЦИОННАЯ СТРУКТУРА ИННОВАЦИОННОГО ТЕРРИТОРИАЛЬНОГО КЛАСТЕРА «ФРЯЗИНО»</a:t>
            </a:r>
          </a:p>
        </p:txBody>
      </p:sp>
      <p:sp>
        <p:nvSpPr>
          <p:cNvPr id="9" name="Пирог 8"/>
          <p:cNvSpPr/>
          <p:nvPr/>
        </p:nvSpPr>
        <p:spPr>
          <a:xfrm rot="5400000">
            <a:off x="-1107281" y="-715169"/>
            <a:ext cx="2214562" cy="5216526"/>
          </a:xfrm>
          <a:prstGeom prst="pie">
            <a:avLst>
              <a:gd name="adj1" fmla="val 10779102"/>
              <a:gd name="adj2" fmla="val 16200003"/>
            </a:avLst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579" name="TextBox 9"/>
          <p:cNvSpPr txBox="1">
            <a:spLocks noChangeArrowheads="1"/>
          </p:cNvSpPr>
          <p:nvPr/>
        </p:nvSpPr>
        <p:spPr bwMode="auto">
          <a:xfrm>
            <a:off x="0" y="1285875"/>
            <a:ext cx="242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  <a:cs typeface="Arial" charset="0"/>
              </a:rPr>
              <a:t>ГК «Ростехнологии»</a:t>
            </a:r>
          </a:p>
        </p:txBody>
      </p:sp>
      <p:sp>
        <p:nvSpPr>
          <p:cNvPr id="11" name="Пирог 10"/>
          <p:cNvSpPr/>
          <p:nvPr/>
        </p:nvSpPr>
        <p:spPr>
          <a:xfrm rot="5400000" flipH="1">
            <a:off x="-1071563" y="-679450"/>
            <a:ext cx="2143125" cy="5216526"/>
          </a:xfrm>
          <a:prstGeom prst="pie">
            <a:avLst>
              <a:gd name="adj1" fmla="val 10779102"/>
              <a:gd name="adj2" fmla="val 16200003"/>
            </a:avLst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928688" y="1714500"/>
            <a:ext cx="2714625" cy="369888"/>
          </a:xfrm>
          <a:prstGeom prst="rect">
            <a:avLst/>
          </a:prstGeom>
          <a:solidFill>
            <a:srgbClr val="00B0F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cs typeface="Arial" charset="0"/>
              </a:rPr>
              <a:t>ФГУП «НПП «Исток»</a:t>
            </a:r>
          </a:p>
        </p:txBody>
      </p:sp>
      <p:sp>
        <p:nvSpPr>
          <p:cNvPr id="24582" name="TextBox 11"/>
          <p:cNvSpPr txBox="1">
            <a:spLocks noChangeArrowheads="1"/>
          </p:cNvSpPr>
          <p:nvPr/>
        </p:nvSpPr>
        <p:spPr bwMode="auto">
          <a:xfrm>
            <a:off x="0" y="2071688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  <a:cs typeface="Arial" charset="0"/>
              </a:rPr>
              <a:t>ОАО «Росэлектроника»</a:t>
            </a:r>
          </a:p>
        </p:txBody>
      </p:sp>
      <p:sp>
        <p:nvSpPr>
          <p:cNvPr id="13" name="Пирог 12"/>
          <p:cNvSpPr/>
          <p:nvPr/>
        </p:nvSpPr>
        <p:spPr>
          <a:xfrm rot="16200000" flipH="1">
            <a:off x="8072438" y="-750887"/>
            <a:ext cx="2143125" cy="5216525"/>
          </a:xfrm>
          <a:prstGeom prst="pie">
            <a:avLst>
              <a:gd name="adj1" fmla="val 10779102"/>
              <a:gd name="adj2" fmla="val 16200003"/>
            </a:avLst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ирог 13"/>
          <p:cNvSpPr/>
          <p:nvPr/>
        </p:nvSpPr>
        <p:spPr>
          <a:xfrm rot="16200000">
            <a:off x="8143876" y="-750888"/>
            <a:ext cx="2000250" cy="5216525"/>
          </a:xfrm>
          <a:prstGeom prst="pie">
            <a:avLst>
              <a:gd name="adj1" fmla="val 10779102"/>
              <a:gd name="adj2" fmla="val 16200003"/>
            </a:avLst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585" name="TextBox 7"/>
          <p:cNvSpPr txBox="1">
            <a:spLocks noChangeArrowheads="1"/>
          </p:cNvSpPr>
          <p:nvPr/>
        </p:nvSpPr>
        <p:spPr bwMode="auto">
          <a:xfrm>
            <a:off x="5000625" y="1714500"/>
            <a:ext cx="3071813" cy="369888"/>
          </a:xfrm>
          <a:prstGeom prst="rect">
            <a:avLst/>
          </a:prstGeom>
          <a:solidFill>
            <a:srgbClr val="FFC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cs typeface="Arial" charset="0"/>
              </a:rPr>
              <a:t>ООО «НТО «ИРЭ-Полюс» </a:t>
            </a:r>
          </a:p>
        </p:txBody>
      </p:sp>
      <p:sp>
        <p:nvSpPr>
          <p:cNvPr id="24586" name="TextBox 14"/>
          <p:cNvSpPr txBox="1">
            <a:spLocks noChangeArrowheads="1"/>
          </p:cNvSpPr>
          <p:nvPr/>
        </p:nvSpPr>
        <p:spPr bwMode="auto">
          <a:xfrm>
            <a:off x="7143750" y="1071563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  <a:cs typeface="Arial" charset="0"/>
              </a:rPr>
              <a:t>IPG-Fotonics Group (</a:t>
            </a:r>
            <a:r>
              <a:rPr lang="ru-RU" b="1">
                <a:latin typeface="Calibri" pitchFamily="34" charset="0"/>
                <a:cs typeface="Arial" charset="0"/>
              </a:rPr>
              <a:t>США</a:t>
            </a:r>
            <a:r>
              <a:rPr lang="en-US" b="1">
                <a:latin typeface="Calibri" pitchFamily="34" charset="0"/>
                <a:cs typeface="Arial" charset="0"/>
              </a:rPr>
              <a:t>) </a:t>
            </a:r>
            <a:endParaRPr lang="ru-RU" b="1">
              <a:latin typeface="Calibri" pitchFamily="34" charset="0"/>
              <a:cs typeface="Arial" charset="0"/>
            </a:endParaRPr>
          </a:p>
        </p:txBody>
      </p:sp>
      <p:sp>
        <p:nvSpPr>
          <p:cNvPr id="24587" name="TextBox 15"/>
          <p:cNvSpPr txBox="1">
            <a:spLocks noChangeArrowheads="1"/>
          </p:cNvSpPr>
          <p:nvPr/>
        </p:nvSpPr>
        <p:spPr bwMode="auto">
          <a:xfrm>
            <a:off x="928688" y="3214688"/>
            <a:ext cx="2714625" cy="923925"/>
          </a:xfrm>
          <a:prstGeom prst="rect">
            <a:avLst/>
          </a:prstGeom>
          <a:solidFill>
            <a:srgbClr val="00B0F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ru-RU" b="1">
                <a:solidFill>
                  <a:schemeClr val="bg1"/>
                </a:solidFill>
                <a:cs typeface="Arial" charset="0"/>
              </a:rPr>
              <a:t>СВЧ технологии</a:t>
            </a:r>
          </a:p>
          <a:p>
            <a:pPr algn="ctr"/>
            <a:endParaRPr lang="ru-RU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4588" name="TextBox 16"/>
          <p:cNvSpPr txBox="1">
            <a:spLocks noChangeArrowheads="1"/>
          </p:cNvSpPr>
          <p:nvPr/>
        </p:nvSpPr>
        <p:spPr bwMode="auto">
          <a:xfrm>
            <a:off x="5072063" y="3214688"/>
            <a:ext cx="3071812" cy="923925"/>
          </a:xfrm>
          <a:prstGeom prst="rect">
            <a:avLst/>
          </a:prstGeom>
          <a:solidFill>
            <a:srgbClr val="FFC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cs typeface="Arial" charset="0"/>
              </a:rPr>
              <a:t>Технологии волоконно-оптических и лазерных компонентов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2357438" y="2286000"/>
            <a:ext cx="714375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643563" y="2286000"/>
            <a:ext cx="714375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571500" y="5000625"/>
            <a:ext cx="1714500" cy="923925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ru-RU" b="1">
                <a:solidFill>
                  <a:schemeClr val="bg1"/>
                </a:solidFill>
                <a:cs typeface="Arial" charset="0"/>
              </a:rPr>
              <a:t>ГОЗ</a:t>
            </a:r>
          </a:p>
          <a:p>
            <a:pPr algn="ctr"/>
            <a:endParaRPr lang="ru-RU" b="1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24592" name="Группа 26"/>
          <p:cNvGrpSpPr>
            <a:grpSpLocks/>
          </p:cNvGrpSpPr>
          <p:nvPr/>
        </p:nvGrpSpPr>
        <p:grpSpPr bwMode="auto">
          <a:xfrm>
            <a:off x="2571750" y="5000625"/>
            <a:ext cx="6072188" cy="923925"/>
            <a:chOff x="2143108" y="5000636"/>
            <a:chExt cx="6072230" cy="923330"/>
          </a:xfrm>
        </p:grpSpPr>
        <p:sp>
          <p:nvSpPr>
            <p:cNvPr id="24616" name="TextBox 20"/>
            <p:cNvSpPr txBox="1">
              <a:spLocks noChangeArrowheads="1"/>
            </p:cNvSpPr>
            <p:nvPr/>
          </p:nvSpPr>
          <p:spPr bwMode="auto">
            <a:xfrm>
              <a:off x="2143108" y="5000636"/>
              <a:ext cx="6072230" cy="92333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cs typeface="Arial" charset="0"/>
                </a:rPr>
                <a:t>Малые предприятия-интеграторы</a:t>
              </a:r>
            </a:p>
            <a:p>
              <a:pPr algn="ctr"/>
              <a:r>
                <a:rPr lang="ru-RU" b="1">
                  <a:cs typeface="Arial" charset="0"/>
                </a:rPr>
                <a:t>                               </a:t>
              </a:r>
              <a:r>
                <a:rPr lang="ru-RU" sz="2800" b="1">
                  <a:cs typeface="Arial" charset="0"/>
                </a:rPr>
                <a:t>…</a:t>
              </a:r>
              <a:endParaRPr lang="ru-RU" sz="800" b="1">
                <a:cs typeface="Arial" charset="0"/>
              </a:endParaRPr>
            </a:p>
            <a:p>
              <a:pPr algn="ctr"/>
              <a:endParaRPr lang="ru-RU" sz="800" b="1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4617" name="TextBox 22"/>
            <p:cNvSpPr txBox="1">
              <a:spLocks noChangeArrowheads="1"/>
            </p:cNvSpPr>
            <p:nvPr/>
          </p:nvSpPr>
          <p:spPr bwMode="auto">
            <a:xfrm>
              <a:off x="2214546" y="5429264"/>
              <a:ext cx="2143140" cy="369332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  <a:cs typeface="Arial" charset="0"/>
                </a:rPr>
                <a:t>Исток-система</a:t>
              </a:r>
            </a:p>
          </p:txBody>
        </p:sp>
        <p:sp>
          <p:nvSpPr>
            <p:cNvPr id="24618" name="TextBox 23"/>
            <p:cNvSpPr txBox="1">
              <a:spLocks noChangeArrowheads="1"/>
            </p:cNvSpPr>
            <p:nvPr/>
          </p:nvSpPr>
          <p:spPr bwMode="auto">
            <a:xfrm>
              <a:off x="4500562" y="5429264"/>
              <a:ext cx="1357322" cy="369332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  <a:cs typeface="Arial" charset="0"/>
                </a:rPr>
                <a:t>Магратеп</a:t>
              </a:r>
            </a:p>
          </p:txBody>
        </p:sp>
        <p:sp>
          <p:nvSpPr>
            <p:cNvPr id="24619" name="TextBox 25"/>
            <p:cNvSpPr txBox="1">
              <a:spLocks noChangeArrowheads="1"/>
            </p:cNvSpPr>
            <p:nvPr/>
          </p:nvSpPr>
          <p:spPr bwMode="auto">
            <a:xfrm>
              <a:off x="6500826" y="5429264"/>
              <a:ext cx="1643074" cy="369332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  <a:cs typeface="Arial" charset="0"/>
                </a:rPr>
                <a:t>Исток-аудио</a:t>
              </a:r>
            </a:p>
          </p:txBody>
        </p:sp>
      </p:grpSp>
      <p:sp>
        <p:nvSpPr>
          <p:cNvPr id="24593" name="TextBox 27"/>
          <p:cNvSpPr txBox="1">
            <a:spLocks noChangeArrowheads="1"/>
          </p:cNvSpPr>
          <p:nvPr/>
        </p:nvSpPr>
        <p:spPr bwMode="auto">
          <a:xfrm>
            <a:off x="571500" y="6286500"/>
            <a:ext cx="8143875" cy="369888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cs typeface="Arial" charset="0"/>
              </a:rPr>
              <a:t>КОНЕЧНАЯ ПРОДУКЦИЯ</a:t>
            </a:r>
          </a:p>
        </p:txBody>
      </p:sp>
      <p:sp>
        <p:nvSpPr>
          <p:cNvPr id="29" name="Стрелка вниз 28"/>
          <p:cNvSpPr/>
          <p:nvPr/>
        </p:nvSpPr>
        <p:spPr>
          <a:xfrm>
            <a:off x="1643063" y="4214813"/>
            <a:ext cx="500062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627313" y="4214813"/>
            <a:ext cx="500062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5572125" y="4214813"/>
            <a:ext cx="500063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7072313" y="4214813"/>
            <a:ext cx="500062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Выгнутая вправо стрелка 32"/>
          <p:cNvSpPr/>
          <p:nvPr/>
        </p:nvSpPr>
        <p:spPr>
          <a:xfrm rot="10800000">
            <a:off x="500063" y="3357563"/>
            <a:ext cx="642937" cy="17859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право стрелка 33"/>
          <p:cNvSpPr/>
          <p:nvPr/>
        </p:nvSpPr>
        <p:spPr>
          <a:xfrm rot="10800000" flipH="1">
            <a:off x="8001000" y="3357563"/>
            <a:ext cx="642938" cy="17859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Стрелка вниз 34"/>
          <p:cNvSpPr/>
          <p:nvPr/>
        </p:nvSpPr>
        <p:spPr>
          <a:xfrm>
            <a:off x="1214438" y="6000750"/>
            <a:ext cx="500062" cy="214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3500438" y="6000750"/>
            <a:ext cx="500062" cy="214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5286375" y="6000750"/>
            <a:ext cx="500063" cy="214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6357938" y="6000750"/>
            <a:ext cx="500062" cy="214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7572375" y="6000750"/>
            <a:ext cx="500063" cy="214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Счетверенная стрелка 39"/>
          <p:cNvSpPr/>
          <p:nvPr/>
        </p:nvSpPr>
        <p:spPr>
          <a:xfrm>
            <a:off x="3929063" y="1571625"/>
            <a:ext cx="785812" cy="785813"/>
          </a:xfrm>
          <a:prstGeom prst="quadArrow">
            <a:avLst>
              <a:gd name="adj1" fmla="val 7955"/>
              <a:gd name="adj2" fmla="val 17652"/>
              <a:gd name="adj3" fmla="val 2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286125" y="714375"/>
            <a:ext cx="2071688" cy="500063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071813" y="2428875"/>
            <a:ext cx="2500312" cy="1071563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608" name="TextBox 42"/>
          <p:cNvSpPr txBox="1">
            <a:spLocks noChangeArrowheads="1"/>
          </p:cNvSpPr>
          <p:nvPr/>
        </p:nvSpPr>
        <p:spPr bwMode="auto">
          <a:xfrm>
            <a:off x="3143250" y="2428875"/>
            <a:ext cx="242887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b="1">
                <a:latin typeface="Calibri" pitchFamily="34" charset="0"/>
                <a:cs typeface="Arial" charset="0"/>
              </a:rPr>
              <a:t>Система профессиональной подготовки</a:t>
            </a:r>
          </a:p>
          <a:p>
            <a:pPr algn="ctr">
              <a:lnSpc>
                <a:spcPct val="85000"/>
              </a:lnSpc>
            </a:pPr>
            <a:r>
              <a:rPr lang="ru-RU" b="1">
                <a:latin typeface="Calibri" pitchFamily="34" charset="0"/>
                <a:cs typeface="Arial" charset="0"/>
              </a:rPr>
              <a:t>(МИРЭА, ПТУ)</a:t>
            </a:r>
          </a:p>
        </p:txBody>
      </p:sp>
      <p:sp>
        <p:nvSpPr>
          <p:cNvPr id="24609" name="TextBox 43"/>
          <p:cNvSpPr txBox="1">
            <a:spLocks noChangeArrowheads="1"/>
          </p:cNvSpPr>
          <p:nvPr/>
        </p:nvSpPr>
        <p:spPr bwMode="auto">
          <a:xfrm>
            <a:off x="3143250" y="785813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ФФИРЭ РАН</a:t>
            </a:r>
          </a:p>
        </p:txBody>
      </p:sp>
      <p:sp>
        <p:nvSpPr>
          <p:cNvPr id="24610" name="TextBox 46"/>
          <p:cNvSpPr txBox="1">
            <a:spLocks noChangeArrowheads="1"/>
          </p:cNvSpPr>
          <p:nvPr/>
        </p:nvSpPr>
        <p:spPr bwMode="auto">
          <a:xfrm>
            <a:off x="0" y="4286250"/>
            <a:ext cx="13573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  <a:cs typeface="Arial" charset="0"/>
              </a:rPr>
              <a:t>Требования к перспективной ЭКБ </a:t>
            </a:r>
          </a:p>
        </p:txBody>
      </p:sp>
      <p:sp>
        <p:nvSpPr>
          <p:cNvPr id="24611" name="TextBox 48"/>
          <p:cNvSpPr txBox="1">
            <a:spLocks noChangeArrowheads="1"/>
          </p:cNvSpPr>
          <p:nvPr/>
        </p:nvSpPr>
        <p:spPr bwMode="auto">
          <a:xfrm>
            <a:off x="7786688" y="4214813"/>
            <a:ext cx="135731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  <a:cs typeface="Arial" charset="0"/>
              </a:rPr>
              <a:t>Требования к перспективной ЭКБ </a:t>
            </a:r>
          </a:p>
        </p:txBody>
      </p:sp>
      <p:sp>
        <p:nvSpPr>
          <p:cNvPr id="24612" name="TextBox 44"/>
          <p:cNvSpPr txBox="1">
            <a:spLocks noChangeArrowheads="1"/>
          </p:cNvSpPr>
          <p:nvPr/>
        </p:nvSpPr>
        <p:spPr bwMode="auto">
          <a:xfrm>
            <a:off x="3571875" y="1285875"/>
            <a:ext cx="1500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  <a:cs typeface="Arial" charset="0"/>
              </a:rPr>
              <a:t>Взаимодействие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54388" y="4221163"/>
            <a:ext cx="2009775" cy="5032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Продукт  синергии технологий</a:t>
            </a:r>
          </a:p>
        </p:txBody>
      </p:sp>
      <p:sp>
        <p:nvSpPr>
          <p:cNvPr id="4" name="Стрелка вправо с вырезом 3"/>
          <p:cNvSpPr/>
          <p:nvPr/>
        </p:nvSpPr>
        <p:spPr>
          <a:xfrm rot="5400000">
            <a:off x="4050507" y="3477418"/>
            <a:ext cx="609600" cy="1008063"/>
          </a:xfrm>
          <a:prstGeom prst="notchedRightArrow">
            <a:avLst>
              <a:gd name="adj1" fmla="val 54917"/>
              <a:gd name="adj2" fmla="val 3829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Двойная стрелка влево/вправо 1"/>
          <p:cNvSpPr/>
          <p:nvPr/>
        </p:nvSpPr>
        <p:spPr>
          <a:xfrm>
            <a:off x="3714750" y="3573463"/>
            <a:ext cx="1285875" cy="360362"/>
          </a:xfrm>
          <a:prstGeom prst="leftRightArrow">
            <a:avLst>
              <a:gd name="adj1" fmla="val 58235"/>
              <a:gd name="adj2" fmla="val 4843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algn="l" eaLnBrk="1" hangingPunct="1"/>
            <a:r>
              <a:rPr lang="ru-RU" sz="2400" smtClean="0"/>
              <a:t>4.1. Ядро ИТК .Технологические возможности и продукция 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25602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1788" y="981075"/>
            <a:ext cx="8807450" cy="5145088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274638"/>
            <a:ext cx="8856663" cy="63341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4.2. Ядро кластера  «СВЧ-электроника».  Якорная компания  </a:t>
            </a:r>
            <a:br>
              <a:rPr lang="ru-RU" sz="2400" dirty="0" smtClean="0"/>
            </a:br>
            <a:r>
              <a:rPr lang="ru-RU" sz="2400" dirty="0" smtClean="0"/>
              <a:t>НПП «Исток».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107950" y="1052513"/>
            <a:ext cx="90360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alibri" pitchFamily="34" charset="0"/>
              </a:rPr>
              <a:t>ФГУП «НПП «Исток». С июля 2009 года предприятие входит в холдинг «Российская электроника» Государственной корпорации «Российские технологии».</a:t>
            </a:r>
          </a:p>
          <a:p>
            <a:endParaRPr lang="ru-RU" sz="1400" b="1">
              <a:latin typeface="Calibri" pitchFamily="34" charset="0"/>
            </a:endParaRPr>
          </a:p>
          <a:p>
            <a:r>
              <a:rPr lang="ru-RU" sz="1400" b="1">
                <a:latin typeface="Calibri" pitchFamily="34" charset="0"/>
              </a:rPr>
              <a:t>Специализация</a:t>
            </a:r>
            <a:r>
              <a:rPr lang="ru-RU" sz="1400">
                <a:latin typeface="Calibri" pitchFamily="34" charset="0"/>
              </a:rPr>
              <a:t>: научные исследования, разработки и производство всех классов полупроводниковых, электровакуумных СВЧ приборов и комплексированных СВЧ изделий на их основе, малогабаритной радиолокационной аппаратуры и её составных частей для  перспективного вооружения,  военной и специальной техники, наносистем, информационно-телекоммуникационных систем.</a:t>
            </a:r>
          </a:p>
          <a:p>
            <a:endParaRPr lang="ru-RU" sz="1400">
              <a:latin typeface="Calibri" pitchFamily="34" charset="0"/>
            </a:endParaRPr>
          </a:p>
        </p:txBody>
      </p:sp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107950" y="2997200"/>
            <a:ext cx="84963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Тип технологической  системы</a:t>
            </a:r>
            <a:r>
              <a:rPr lang="ru-RU" sz="1400">
                <a:latin typeface="Calibri" pitchFamily="34" charset="0"/>
              </a:rPr>
              <a:t> : вертикально интегрированный  технологический комплекс от сырья до готовых изделий </a:t>
            </a:r>
          </a:p>
          <a:p>
            <a:r>
              <a:rPr lang="ru-RU" sz="1400" b="1">
                <a:latin typeface="Calibri" pitchFamily="34" charset="0"/>
              </a:rPr>
              <a:t> </a:t>
            </a:r>
            <a:endParaRPr lang="ru-RU" sz="1400">
              <a:latin typeface="Calibri" pitchFamily="34" charset="0"/>
            </a:endParaRPr>
          </a:p>
          <a:p>
            <a:r>
              <a:rPr lang="ru-RU" sz="1400" b="1">
                <a:latin typeface="Calibri" pitchFamily="34" charset="0"/>
              </a:rPr>
              <a:t>Характеристика производственно-технологической базы</a:t>
            </a:r>
          </a:p>
          <a:p>
            <a:r>
              <a:rPr lang="ru-RU" sz="1400">
                <a:latin typeface="Calibri" pitchFamily="34" charset="0"/>
              </a:rPr>
              <a:t> − создана в основном в 50-80-е годы ХХ века, более 4,5 тысяч единиц технологического оборудования (изношенность до 80%), отсутствие комплексной автоматизации, высокая доля ручного труда,  в период 2002-2011 гг. созданы новые пилотные линии по выпуску СВЧ транзисторов, МИС и СВЧ модулей АФАР Х-диапазона;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27651" name="Заголовок 1"/>
          <p:cNvSpPr txBox="1">
            <a:spLocks/>
          </p:cNvSpPr>
          <p:nvPr/>
        </p:nvSpPr>
        <p:spPr bwMode="auto">
          <a:xfrm>
            <a:off x="511175" y="333375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b="1">
                <a:latin typeface="Calibri" pitchFamily="34" charset="0"/>
              </a:rPr>
              <a:t>Якорная компания  НПП «Исток». Технологические возможности и продукция </a:t>
            </a:r>
          </a:p>
        </p:txBody>
      </p:sp>
      <p:sp>
        <p:nvSpPr>
          <p:cNvPr id="27652" name="Прямоугольник 7"/>
          <p:cNvSpPr>
            <a:spLocks noChangeArrowheads="1"/>
          </p:cNvSpPr>
          <p:nvPr/>
        </p:nvSpPr>
        <p:spPr bwMode="auto">
          <a:xfrm>
            <a:off x="311150" y="966788"/>
            <a:ext cx="84963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Виды продукция: </a:t>
            </a:r>
          </a:p>
          <a:p>
            <a:r>
              <a:rPr lang="ru-RU" sz="1400">
                <a:latin typeface="Calibri" pitchFamily="34" charset="0"/>
              </a:rPr>
              <a:t>Генераторы СВЧ малой, средней и большой мощности</a:t>
            </a:r>
          </a:p>
          <a:p>
            <a:r>
              <a:rPr lang="ru-RU" sz="1400">
                <a:latin typeface="Calibri" pitchFamily="34" charset="0"/>
              </a:rPr>
              <a:t>Мощные СВЧ-приборы предназначенные для использования в радилокационных, телевизионных, навигационных, системах   и др. системах</a:t>
            </a:r>
          </a:p>
          <a:p>
            <a:r>
              <a:rPr lang="ru-RU" sz="1400">
                <a:latin typeface="Calibri" pitchFamily="34" charset="0"/>
              </a:rPr>
              <a:t>Квантовые приборы направлены на освоение новых диапазонов, перспективных для широкого применения в промышленности и медицине.</a:t>
            </a:r>
          </a:p>
          <a:p>
            <a:r>
              <a:rPr lang="ru-RU" sz="1400">
                <a:latin typeface="Calibri" pitchFamily="34" charset="0"/>
              </a:rPr>
              <a:t>Твердотельная электроника в виде перспективных  СВЧ приборов широкого применения</a:t>
            </a:r>
          </a:p>
          <a:p>
            <a:r>
              <a:rPr lang="ru-RU" sz="1400">
                <a:latin typeface="Calibri" pitchFamily="34" charset="0"/>
              </a:rPr>
              <a:t>Комплексирование изделия в виде  отдельных модулей или конечных изделий СВЧ-электроники</a:t>
            </a:r>
          </a:p>
          <a:p>
            <a:r>
              <a:rPr lang="ru-RU" sz="1400">
                <a:latin typeface="Calibri" pitchFamily="34" charset="0"/>
              </a:rPr>
              <a:t>Приборы для ускорительных установок в интересах применения электронных пучков в промышленности, медицине, лазерной технике и других областях.</a:t>
            </a:r>
          </a:p>
          <a:p>
            <a:r>
              <a:rPr lang="ru-RU" sz="1400">
                <a:latin typeface="Calibri" pitchFamily="34" charset="0"/>
              </a:rPr>
              <a:t>Приборы на циклотронной волне-  Оригинальное отечественное направление СВЧ – электроники. Решают проблему повышения потенциала РЛС.</a:t>
            </a:r>
          </a:p>
          <a:p>
            <a:r>
              <a:rPr lang="ru-RU" sz="1400">
                <a:latin typeface="Calibri" pitchFamily="34" charset="0"/>
              </a:rPr>
              <a:t> </a:t>
            </a:r>
          </a:p>
          <a:p>
            <a:r>
              <a:rPr lang="ru-RU" sz="1400" b="1">
                <a:latin typeface="Calibri" pitchFamily="34" charset="0"/>
              </a:rPr>
              <a:t>Технологические возможности :</a:t>
            </a:r>
            <a:r>
              <a:rPr lang="ru-RU" sz="1400">
                <a:latin typeface="Calibri" pitchFamily="34" charset="0"/>
              </a:rPr>
              <a:t> </a:t>
            </a:r>
          </a:p>
          <a:p>
            <a:r>
              <a:rPr lang="ru-RU" sz="1400">
                <a:latin typeface="Calibri" pitchFamily="34" charset="0"/>
              </a:rPr>
              <a:t>Технология производства вакуумных СВЧ-приборов, </a:t>
            </a:r>
          </a:p>
          <a:p>
            <a:r>
              <a:rPr lang="ru-RU" sz="1400">
                <a:latin typeface="Calibri" pitchFamily="34" charset="0"/>
              </a:rPr>
              <a:t>Технология производства катодной электроники гибридных интегральных СВЧ-схем, </a:t>
            </a:r>
          </a:p>
          <a:p>
            <a:r>
              <a:rPr lang="ru-RU" sz="1400">
                <a:latin typeface="Calibri" pitchFamily="34" charset="0"/>
              </a:rPr>
              <a:t>Технология производства эпитаксиальные структур</a:t>
            </a:r>
          </a:p>
          <a:p>
            <a:r>
              <a:rPr lang="ru-RU" sz="1400">
                <a:latin typeface="Calibri" pitchFamily="34" charset="0"/>
              </a:rPr>
              <a:t>Технология кристального производства,</a:t>
            </a:r>
          </a:p>
          <a:p>
            <a:r>
              <a:rPr lang="ru-RU" sz="1400">
                <a:latin typeface="Calibri" pitchFamily="34" charset="0"/>
              </a:rPr>
              <a:t>Технология керамического производства, </a:t>
            </a:r>
          </a:p>
          <a:p>
            <a:r>
              <a:rPr lang="ru-RU" sz="1400">
                <a:latin typeface="Calibri" pitchFamily="34" charset="0"/>
              </a:rPr>
              <a:t>Технологии химической обработки  материалов, </a:t>
            </a:r>
          </a:p>
          <a:p>
            <a:r>
              <a:rPr lang="ru-RU" sz="1400">
                <a:latin typeface="Calibri" pitchFamily="34" charset="0"/>
              </a:rPr>
              <a:t>Технологии лазерной обработки  материалов, </a:t>
            </a:r>
          </a:p>
          <a:p>
            <a:r>
              <a:rPr lang="ru-RU" sz="1400">
                <a:latin typeface="Calibri" pitchFamily="34" charset="0"/>
              </a:rPr>
              <a:t>Технологии контроля и измерения СВЧ - приборов</a:t>
            </a:r>
          </a:p>
          <a:p>
            <a:r>
              <a:rPr lang="ru-RU" sz="1400">
                <a:latin typeface="Calibri" pitchFamily="34" charset="0"/>
              </a:rPr>
              <a:t>Технология создания, испытания и производства  диагностической и терапевтической медицинской аппаратуры 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9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13" descr="Описание: С400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0850" y="-6308725"/>
            <a:ext cx="4762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11" descr="Описание: РЛС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0850" y="-6308725"/>
            <a:ext cx="742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0" descr="Описание: РЛС Имбир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0850" y="-6308725"/>
            <a:ext cx="647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10" descr="Описание: Купол-М1 РЛС обнаружения и целеуказания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60850" y="-6308725"/>
            <a:ext cx="53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9" descr="Описание: ЗРК ТорМ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60850" y="-6308725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27" descr="Описание: ЗРК Панцирь С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60850" y="-6308725"/>
            <a:ext cx="7143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12" descr="Описание: ПАК Ф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60850" y="-6308725"/>
            <a:ext cx="876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Рисунок 15" descr="Описание: 6-795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0850" y="-6308725"/>
            <a:ext cx="8286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Рисунок 8" descr="Описание: РЛС Кредо-1Е_2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60850" y="-6308725"/>
            <a:ext cx="5238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Рисунок 7" descr="Описание: РЛС МН БДД 'Фара-1'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60850" y="-6308725"/>
            <a:ext cx="4381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Рисунок 5" descr="Описание: Корвет Стерегущий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60850" y="-6308725"/>
            <a:ext cx="7905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Рисунок 6" descr="Описание: НК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60850" y="-6308725"/>
            <a:ext cx="7524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9" descr="Описание: Спутник_2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260850" y="-6308725"/>
            <a:ext cx="771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РВВ-АЕ.tif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60853" y="-6308725"/>
            <a:ext cx="733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8688" name="Рисунок 1"/>
          <p:cNvPicPr>
            <a:picLocks noChangeAspect="1" noChangeArrowheads="1"/>
          </p:cNvPicPr>
          <p:nvPr/>
        </p:nvPicPr>
        <p:blipFill>
          <a:blip r:embed="rId17">
            <a:lum bright="12000" contrast="6000"/>
          </a:blip>
          <a:srcRect/>
          <a:stretch>
            <a:fillRect/>
          </a:stretch>
        </p:blipFill>
        <p:spPr bwMode="auto">
          <a:xfrm>
            <a:off x="4260850" y="-6308725"/>
            <a:ext cx="6953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9" name="Picture 15" descr="Описание: Смес1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260850" y="-6308725"/>
            <a:ext cx="68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0" name="Picture 14" descr="Описание: Усилитвх1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260850" y="-6308725"/>
            <a:ext cx="704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1" name="Рисунок 4" descr="Описание: Делитель1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260850" y="-6308725"/>
            <a:ext cx="4476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2" name="Рисунок 3" descr="Описание: ПК СВЧ_1.jp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260850" y="-6308725"/>
            <a:ext cx="7524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3" name="Рисунок 2" descr="Описание: М411108-4.jp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260850" y="-6308725"/>
            <a:ext cx="7239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4" name="Рисунок 6" descr="Описание: КИУ-186.jp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202113" y="-6300788"/>
            <a:ext cx="9048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5" name="Рисунок 8" descr="Описание: ПУ М42165М-1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4868863" y="-5986463"/>
            <a:ext cx="5889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6" name="AutoShape 26"/>
          <p:cNvSpPr>
            <a:spLocks noChangeArrowheads="1"/>
          </p:cNvSpPr>
          <p:nvPr/>
        </p:nvSpPr>
        <p:spPr bwMode="auto">
          <a:xfrm>
            <a:off x="4568825" y="-5637213"/>
            <a:ext cx="752475" cy="288925"/>
          </a:xfrm>
          <a:prstGeom prst="upArrow">
            <a:avLst>
              <a:gd name="adj1" fmla="val 47509"/>
              <a:gd name="adj2" fmla="val 5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8697" name="Рисунок 1" descr="Описание: C:\Users\Щербаков\Desktop\АРГС.png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462588" y="-6270625"/>
            <a:ext cx="6667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8" name="Picture 1" descr="Описание: ПП Модуль М45160.jp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4814888" y="-5908675"/>
            <a:ext cx="6477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9" name="Рисунок 4" descr="Описание: ЦЗКУ-1И.jpg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030788" y="-6051550"/>
            <a:ext cx="6318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0" name="Рисунок 13" descr="Описание: АЛЦТ СД-104А-А.jpg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4202113" y="-5786438"/>
            <a:ext cx="8286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1" name="Рисунок 5" descr="Описание: М34217.jpg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4206875" y="-6300788"/>
            <a:ext cx="8858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2" name="Рисунок 9" descr="Описание: Оймякон генератор.jpg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5092700" y="-6310313"/>
            <a:ext cx="866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3" name="Рисунок 10" descr="Описание: ССВЧ.jpg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759325" y="-5719763"/>
            <a:ext cx="6286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4" name="Рисунок 11" descr="Описание: СВУМ-10.jpg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5646738" y="-5910263"/>
            <a:ext cx="6270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5" name="Рисунок 17" descr="Описание: su30mkk-3.jpg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222750" y="-5959475"/>
            <a:ext cx="7191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06" name="Rectangle 33"/>
          <p:cNvSpPr>
            <a:spLocks noChangeArrowheads="1"/>
          </p:cNvSpPr>
          <p:nvPr/>
        </p:nvSpPr>
        <p:spPr bwMode="auto">
          <a:xfrm>
            <a:off x="4260850" y="-6308725"/>
            <a:ext cx="4887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400" b="1">
                <a:latin typeface="Calibri" pitchFamily="34" charset="0"/>
              </a:rPr>
              <a:t>ПРОДУКЦИЯ И БАЗОВЫЕ ТЕХНОЛОГИИ ФГУП «НПП «ИСТОК»</a:t>
            </a:r>
            <a:endParaRPr lang="ru-RU" sz="600">
              <a:latin typeface="Calibri" pitchFamily="34" charset="0"/>
            </a:endParaRPr>
          </a:p>
          <a:p>
            <a:pPr eaLnBrk="0" hangingPunct="0"/>
            <a:endParaRPr lang="ru-RU">
              <a:latin typeface="Calibri" pitchFamily="34" charset="0"/>
            </a:endParaRPr>
          </a:p>
        </p:txBody>
      </p:sp>
      <p:sp>
        <p:nvSpPr>
          <p:cNvPr id="28707" name="Rectangle 34"/>
          <p:cNvSpPr>
            <a:spLocks noChangeArrowheads="1"/>
          </p:cNvSpPr>
          <p:nvPr/>
        </p:nvSpPr>
        <p:spPr bwMode="auto">
          <a:xfrm>
            <a:off x="4260850" y="-5851525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5088" y="5286375"/>
          <a:ext cx="8978900" cy="104775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67845"/>
                <a:gridCol w="1079461"/>
                <a:gridCol w="709264"/>
                <a:gridCol w="2338836"/>
                <a:gridCol w="2883494"/>
              </a:tblGrid>
              <a:tr h="152399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БАЗОВЫЕ ТЕХНОЛОГИИ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99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Контрольно-испытательная база</a:t>
                      </a:r>
                      <a:endParaRPr lang="ru-RU" sz="10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Типовые базовые технологические процессы (сборка, пайка, сварка)</a:t>
                      </a:r>
                      <a:endParaRPr lang="ru-RU" sz="10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99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Механическая обработка металлов и сплавов (детали, корпуса, штампы, специальные платы, основания, оснастка)</a:t>
                      </a:r>
                      <a:endParaRPr lang="ru-RU" sz="10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739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Автоматизированная сборка и испытания многокристальных модулей СВЧ</a:t>
                      </a:r>
                      <a:endParaRPr lang="ru-RU" sz="10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Ферритовые приборы СВЧ (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 типов</a:t>
                      </a:r>
                      <a:r>
                        <a:rPr lang="ru-RU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</a:tr>
              <a:tr h="2734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Транзисторы и 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МИС СВЧ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Катодное производство</a:t>
                      </a:r>
                      <a:endParaRPr lang="ru-RU" sz="10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LTCC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-компоненты и платы 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Соединители и устройства согласования</a:t>
                      </a:r>
                      <a:endParaRPr lang="ru-RU" sz="10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</a:tr>
              <a:tr h="1523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Гетероструктуры А</a:t>
                      </a:r>
                      <a:r>
                        <a:rPr lang="ru-RU" sz="1000" b="1" baseline="-2500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1000" b="1"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lang="ru-RU" sz="1000" b="1" baseline="-2500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0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Керамика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Спецматериалы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и сплавы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Гальваническое производство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7711" marR="27711" marT="0" marB="0"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5725" y="3500438"/>
          <a:ext cx="8955088" cy="178593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67002"/>
                <a:gridCol w="2102177"/>
                <a:gridCol w="1313166"/>
                <a:gridCol w="1640397"/>
                <a:gridCol w="1732346"/>
              </a:tblGrid>
              <a:tr h="178593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СВЧ диоды и транзисторы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;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МИС СВЧ </a:t>
                      </a:r>
                      <a:r>
                        <a:rPr lang="ru-RU" sz="10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однофункциональные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усилители мощности, МШУ, делители частоты, детекторы, </a:t>
                      </a:r>
                      <a:r>
                        <a:rPr lang="ru-RU" sz="10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фазовращатели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переключатели, аттенюаторы, фильтры, линии задержки;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многофункциональные МИС 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СВЧ повышенной степени интеграции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81" marR="61281" marT="0" marB="0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sng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однофункциональные</a:t>
                      </a:r>
                      <a:r>
                        <a:rPr lang="ru-RU" sz="1000" b="1" u="sng" dirty="0">
                          <a:effectLst/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endParaRPr lang="ru-RU" sz="10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генераторы, усилители, умножители, смесители, делители частоты, детекторы, </a:t>
                      </a:r>
                      <a:r>
                        <a:rPr lang="ru-RU" sz="10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фазовращатели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переключатели, модуляторы, делители мощности (ограничители), аттенюаторы, фильтры, линии задержки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sng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многофункциональные:</a:t>
                      </a:r>
                      <a:endParaRPr lang="ru-RU" sz="10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приемные, передающие, приемо-передающие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81" marR="61281" marT="0" marB="0">
                    <a:gradFill>
                      <a:gsLst>
                        <a:gs pos="0">
                          <a:schemeClr val="accent3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клистроны, ЛБВ, ЛОВ, магнетроны;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квантовые приборы СВЧ (атомно-лучевые трубки</a:t>
                      </a:r>
                      <a:r>
                        <a:rPr lang="ru-RU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) – 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типа</a:t>
                      </a:r>
                      <a:endParaRPr lang="ru-RU" sz="10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81" marR="61281" marT="0" marB="0">
                    <a:gradFill>
                      <a:gsLst>
                        <a:gs pos="9625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генераторные	, усилительные, управляющие, преобразовательные, многофункциональные, ЦЗКУ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81" marR="0" marT="0" marB="0">
                    <a:gradFill>
                      <a:gsLst>
                        <a:gs pos="9625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АРГС;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приемники;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передатчики;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ИВЭП;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модуляторы;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синтезаторы частот; устройства хранения и обработки информации;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СЦВМ и </a:t>
                      </a:r>
                      <a:r>
                        <a:rPr lang="ru-RU" sz="10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спецПО</a:t>
                      </a: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81" marR="61281" marT="0" marB="0">
                    <a:gradFill>
                      <a:gsLst>
                        <a:gs pos="96250">
                          <a:srgbClr val="FFFFCC"/>
                        </a:gs>
                        <a:gs pos="0">
                          <a:srgbClr val="FFFFCC"/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0325" y="3214688"/>
          <a:ext cx="8975725" cy="2635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71995"/>
                <a:gridCol w="2107021"/>
                <a:gridCol w="1316192"/>
                <a:gridCol w="1652400"/>
                <a:gridCol w="1728116"/>
              </a:tblGrid>
              <a:tr h="2635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типа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72" marR="61272" marT="0" marB="0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568 типов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72" marR="61272" marT="0" marB="0">
                    <a:gradFill>
                      <a:gsLst>
                        <a:gs pos="0">
                          <a:schemeClr val="accent3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177 типов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72" marR="61272" marT="0" marB="0">
                    <a:gradFill>
                      <a:gsLst>
                        <a:gs pos="9625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 типов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72" marR="61272" marT="0" marB="0">
                    <a:gradFill>
                      <a:gsLst>
                        <a:gs pos="9625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6C3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 типа</a:t>
                      </a:r>
                      <a:endParaRPr lang="ru-RU" sz="1200" b="1" dirty="0">
                        <a:solidFill>
                          <a:srgbClr val="006C3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272" marR="61272" marT="0" marB="0">
                    <a:gradFill>
                      <a:gsLst>
                        <a:gs pos="96250">
                          <a:srgbClr val="FFFFCC"/>
                        </a:gs>
                        <a:gs pos="0">
                          <a:srgbClr val="FFFFCC"/>
                        </a:gs>
                        <a:gs pos="50000">
                          <a:schemeClr val="bg1"/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58738" y="1557338"/>
            <a:ext cx="2159000" cy="1627187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Сверхвысокочастотные диоды, транзисторы и монолитные интегральные схемы (МИС СВЧ)</a:t>
            </a: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251075" y="1557338"/>
            <a:ext cx="2087563" cy="1627187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Модули СВЧ гибридные, гибридно-монолитные,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многокристальные сборки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типу «система в корпусе»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662613" y="1552575"/>
            <a:ext cx="1573212" cy="1643063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ки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свч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235825" y="1557338"/>
            <a:ext cx="1789113" cy="1627187"/>
          </a:xfrm>
          <a:prstGeom prst="rect">
            <a:avLst/>
          </a:prstGeom>
          <a:gradFill>
            <a:gsLst>
              <a:gs pos="0">
                <a:srgbClr val="FFFFCC"/>
              </a:gs>
              <a:gs pos="50000">
                <a:schemeClr val="bg1"/>
              </a:gs>
              <a:gs pos="100000">
                <a:srgbClr val="FFFFC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Радиоэлектронная аппаратура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ее составные части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348163" y="1552575"/>
            <a:ext cx="1298575" cy="1643063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эвп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свч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348163" y="1562100"/>
            <a:ext cx="2887662" cy="498475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Электровакуумные приборы СВЧ </a:t>
            </a:r>
            <a:b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1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комплексированные</a:t>
            </a: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изделия СВЧ</a:t>
            </a:r>
          </a:p>
        </p:txBody>
      </p:sp>
      <p:pic>
        <p:nvPicPr>
          <p:cNvPr id="28770" name="Рисунок 49"/>
          <p:cNvPicPr>
            <a:picLocks noChangeAspect="1" noChangeArrowheads="1"/>
          </p:cNvPicPr>
          <p:nvPr/>
        </p:nvPicPr>
        <p:blipFill>
          <a:blip r:embed="rId17">
            <a:lum bright="12000" contrast="6000"/>
          </a:blip>
          <a:srcRect/>
          <a:stretch>
            <a:fillRect/>
          </a:stretch>
        </p:blipFill>
        <p:spPr bwMode="auto">
          <a:xfrm>
            <a:off x="142875" y="2286000"/>
            <a:ext cx="693738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1" name="Рисунок 50" descr="Смес1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95338" y="2276475"/>
            <a:ext cx="68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2" name="Рисунок 51" descr="Делитель1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30188" y="2724150"/>
            <a:ext cx="4476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3" name="Рисунок 52" descr="Усилитвх1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331913" y="2844800"/>
            <a:ext cx="704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4" name="Рисунок 53" descr="М34217.jpg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2357438" y="2500313"/>
            <a:ext cx="57785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5" name="Рисунок 54" descr="СВУМ-10.jpg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3714750" y="2357438"/>
            <a:ext cx="62706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6" name="Рисунок 55" descr="Оймякон генератор.jpg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3070225" y="2611438"/>
            <a:ext cx="630238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7" name="Рисунок 57" descr="АЛЦТ СД-104А-А.jpg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4379913" y="2335213"/>
            <a:ext cx="8286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8" name="Рисунок 58"/>
          <p:cNvPicPr>
            <a:picLocks noChangeAspect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4568825" y="2755900"/>
            <a:ext cx="74612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9" name="Рисунок 59"/>
          <p:cNvPicPr>
            <a:picLocks noChangeAspect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5683250" y="2289175"/>
            <a:ext cx="74136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0" name="Рисунок 60" descr="ПК СВЧ_1.jpg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6413500" y="2598738"/>
            <a:ext cx="628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1" name="Рисунок 61" descr="М411108-4.jp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7235825" y="2106613"/>
            <a:ext cx="719138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2" name="Рисунок 14"/>
          <p:cNvPicPr>
            <a:picLocks noChangeAspect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8604250" y="2106613"/>
            <a:ext cx="309563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3" name="Рисунок 63" descr="ПП Модуль М45160.jp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7951788" y="2517775"/>
            <a:ext cx="6477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4" name="Рисунок 64" descr="С400-1.jpg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58738" y="765175"/>
            <a:ext cx="4794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5" name="Рисунок 65" descr="РЛС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163" y="765175"/>
            <a:ext cx="742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6" name="Рисунок 66" descr="РЛС Имбирь.jpg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1817688" y="765175"/>
            <a:ext cx="649287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7" name="Рисунок 67" descr="Купол-М1 РЛС обнаружения и целеуказания.jpg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1281113" y="765175"/>
            <a:ext cx="53657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8" name="Рисунок 68" descr="ЗРК ТорМ1.jpg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2457450" y="742950"/>
            <a:ext cx="6842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89" name="Рисунок 69" descr="ЗРК Панцирь С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1663" y="741363"/>
            <a:ext cx="7159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90" name="Рисунок 70" descr="ПАК Ф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56038" y="741363"/>
            <a:ext cx="8810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91" name="Рисунок 71" descr="6-795.jpg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4737100" y="739775"/>
            <a:ext cx="8270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92" name="Рисунок 72" descr="РЛС Кредо-1Е_2.jpg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5564188" y="736600"/>
            <a:ext cx="520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93" name="Рисунок 73" descr="РЛС МН БДД 'Фара-1'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84888" y="739775"/>
            <a:ext cx="4365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94" name="Рисунок 74" descr="Корвет Стерегущий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21450" y="736600"/>
            <a:ext cx="787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95" name="Рисунок 75" descr="НК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308850" y="736600"/>
            <a:ext cx="7556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96" name="Рисунок 76" descr="Спутник_2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066088" y="733425"/>
            <a:ext cx="7683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TextBox 79"/>
          <p:cNvSpPr txBox="1"/>
          <p:nvPr/>
        </p:nvSpPr>
        <p:spPr>
          <a:xfrm>
            <a:off x="909285" y="0"/>
            <a:ext cx="7677504" cy="5486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29297B"/>
                </a:solidFill>
                <a:latin typeface="Arial Black" pitchFamily="34" charset="0"/>
              </a:rPr>
              <a:t>ПРОДУКЦИЯ И БАЗОВЫЕ ТЕХНОЛОГИИ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29297B"/>
                </a:solidFill>
                <a:latin typeface="Arial Black" pitchFamily="34" charset="0"/>
              </a:rPr>
              <a:t>ФГУП «НПП «ИСТОК»</a:t>
            </a:r>
            <a:endParaRPr lang="ru-RU" sz="1400" b="1" dirty="0">
              <a:solidFill>
                <a:srgbClr val="29297B"/>
              </a:solidFill>
              <a:latin typeface="Arial Black" pitchFamily="34" charset="0"/>
            </a:endParaRPr>
          </a:p>
        </p:txBody>
      </p:sp>
      <p:sp>
        <p:nvSpPr>
          <p:cNvPr id="28798" name="TextBox 75"/>
          <p:cNvSpPr txBox="1">
            <a:spLocks noChangeArrowheads="1"/>
          </p:cNvSpPr>
          <p:nvPr/>
        </p:nvSpPr>
        <p:spPr bwMode="auto">
          <a:xfrm>
            <a:off x="125413" y="6329363"/>
            <a:ext cx="8786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FF0000"/>
                </a:solidFill>
                <a:latin typeface="Calibri" pitchFamily="34" charset="0"/>
                <a:cs typeface="Arial" charset="0"/>
              </a:rPr>
              <a:t>ВСЕГО: изделий СВЧ электроники − 885 типов, </a:t>
            </a:r>
          </a:p>
          <a:p>
            <a:pPr algn="ctr"/>
            <a:r>
              <a:rPr lang="ru-RU" sz="1400" b="1">
                <a:solidFill>
                  <a:srgbClr val="006C31"/>
                </a:solidFill>
                <a:latin typeface="Calibri" pitchFamily="34" charset="0"/>
                <a:cs typeface="Arial" charset="0"/>
              </a:rPr>
              <a:t>        РЭА и ее составные части − 24 типа </a:t>
            </a:r>
          </a:p>
        </p:txBody>
      </p:sp>
      <p:pic>
        <p:nvPicPr>
          <p:cNvPr id="28799" name="Рисунок 11"/>
          <p:cNvPicPr>
            <a:picLocks noChangeAspect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29699" name="Заголовок 1"/>
          <p:cNvSpPr txBox="1">
            <a:spLocks/>
          </p:cNvSpPr>
          <p:nvPr/>
        </p:nvSpPr>
        <p:spPr bwMode="auto">
          <a:xfrm>
            <a:off x="511175" y="333375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b="1">
                <a:latin typeface="Calibri" pitchFamily="34" charset="0"/>
              </a:rPr>
              <a:t>Якорная компания  НПП «Исток». Рынки сбыта продукции.</a:t>
            </a:r>
          </a:p>
        </p:txBody>
      </p:sp>
      <p:sp>
        <p:nvSpPr>
          <p:cNvPr id="29700" name="Прямоугольник 6"/>
          <p:cNvSpPr>
            <a:spLocks noChangeArrowheads="1"/>
          </p:cNvSpPr>
          <p:nvPr/>
        </p:nvSpPr>
        <p:spPr bwMode="auto">
          <a:xfrm>
            <a:off x="833438" y="1196975"/>
            <a:ext cx="76327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Целевые сегменты для систем СВЧ-электроники: 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Авиа-космическая отрасль, </a:t>
            </a:r>
          </a:p>
          <a:p>
            <a:r>
              <a:rPr lang="ru-RU">
                <a:latin typeface="Calibri" pitchFamily="34" charset="0"/>
              </a:rPr>
              <a:t>Приборостроение, </a:t>
            </a:r>
          </a:p>
          <a:p>
            <a:r>
              <a:rPr lang="ru-RU">
                <a:latin typeface="Calibri" pitchFamily="34" charset="0"/>
              </a:rPr>
              <a:t>Станкостроение, </a:t>
            </a:r>
          </a:p>
          <a:p>
            <a:r>
              <a:rPr lang="ru-RU">
                <a:latin typeface="Calibri" pitchFamily="34" charset="0"/>
              </a:rPr>
              <a:t>РЖД, </a:t>
            </a:r>
          </a:p>
          <a:p>
            <a:r>
              <a:rPr lang="ru-RU">
                <a:latin typeface="Calibri" pitchFamily="34" charset="0"/>
              </a:rPr>
              <a:t>МЧС, </a:t>
            </a:r>
          </a:p>
          <a:p>
            <a:r>
              <a:rPr lang="ru-RU">
                <a:latin typeface="Calibri" pitchFamily="34" charset="0"/>
              </a:rPr>
              <a:t>Медицина, </a:t>
            </a:r>
          </a:p>
          <a:p>
            <a:r>
              <a:rPr lang="ru-RU">
                <a:latin typeface="Calibri" pitchFamily="34" charset="0"/>
              </a:rPr>
              <a:t>Связь и информатизация,</a:t>
            </a:r>
          </a:p>
          <a:p>
            <a:r>
              <a:rPr lang="ru-RU">
                <a:latin typeface="Calibri" pitchFamily="34" charset="0"/>
              </a:rPr>
              <a:t>Ювелирная промышленность. </a:t>
            </a:r>
          </a:p>
          <a:p>
            <a:r>
              <a:rPr lang="ru-RU" b="1">
                <a:latin typeface="Calibri" pitchFamily="34" charset="0"/>
              </a:rPr>
              <a:t> </a:t>
            </a:r>
            <a:endParaRPr lang="ru-RU">
              <a:latin typeface="Calibri" pitchFamily="34" charset="0"/>
            </a:endParaRPr>
          </a:p>
          <a:p>
            <a:r>
              <a:rPr lang="ru-RU" b="1">
                <a:latin typeface="Calibri" pitchFamily="34" charset="0"/>
              </a:rPr>
              <a:t>Структура спроса систем СВЧ-электроники на российском рынке</a:t>
            </a:r>
            <a:endParaRPr lang="ru-RU">
              <a:latin typeface="Calibri" pitchFamily="34" charset="0"/>
            </a:endParaRPr>
          </a:p>
          <a:p>
            <a:r>
              <a:rPr lang="ru-RU" b="1">
                <a:latin typeface="Calibri" pitchFamily="34" charset="0"/>
              </a:rPr>
              <a:t>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х</a:t>
            </a:r>
            <a:endParaRPr lang="ru-RU">
              <a:latin typeface="Calibri" pitchFamily="34" charset="0"/>
            </a:endParaRPr>
          </a:p>
          <a:p>
            <a:r>
              <a:rPr lang="ru-RU" b="1">
                <a:latin typeface="Calibri" pitchFamily="34" charset="0"/>
              </a:rPr>
              <a:t> 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9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42875" y="857250"/>
          <a:ext cx="8893175" cy="5595938"/>
        </p:xfrm>
        <a:graphic>
          <a:graphicData uri="http://schemas.openxmlformats.org/drawingml/2006/table">
            <a:tbl>
              <a:tblPr/>
              <a:tblGrid>
                <a:gridCol w="2249464"/>
                <a:gridCol w="1571631"/>
                <a:gridCol w="1285880"/>
                <a:gridCol w="3786201"/>
              </a:tblGrid>
              <a:tr h="353928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ВООРУЖЕНИЕ И ВОЕННАЯ ТЕХНИКА</a:t>
                      </a: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0276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Средства ПВО</a:t>
                      </a: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F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F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25,7 %</a:t>
                      </a:r>
                    </a:p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(26 ОВВТ)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F5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ЗРС С-500, С-400, С-300ПМ (ПМ1, ПМ2), С-300ПМУ,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С-300ПС, С-300В, «Витязь», «Морфей», «Антей-2500», ЗРПК «Панцирь-С», «Гладиатор» («Панцирь-СМ»), ЗРК «Бук-М2», «Тор-М2», РЛС 19Ж6, РЛС 1РЛ130 (М), 5Н87, 1РЛ141, 1РЛ139, 5Н64, 96Л6АП, «Лира-10»,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«Полимент-Редут», «Око»</a:t>
                      </a:r>
                      <a:endParaRPr kumimoji="0" lang="ru-RU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173559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36000" marT="36003" marB="360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F5FF"/>
                    </a:solidFill>
                  </a:tcPr>
                </a:tc>
              </a:tr>
              <a:tr h="66704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Средства ВВС</a:t>
                      </a: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10,9 %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(11 ОВВТ)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Самолеты Т-50, МиГ-31БМ, МиГ-29К, Су-27СМ (СМ2),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Су-34, Су-35С, Су-30МКИ, ракеты класса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«воздух-воздух» К-77-1, К-77М, К-37М</a:t>
                      </a:r>
                      <a:endParaRPr kumimoji="0" lang="ru-RU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173559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96054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Системы связи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навигации</a:t>
                      </a: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15,8 % </a:t>
                      </a:r>
                    </a:p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(16 ОВВТ)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Бортовая аппаратура 1Ф142, ГЛОНАСС-М, ГЛОНАСС-К, «Цель» (ГСЕВ и ЭЧ), «Метеор-М», «Барс-М», станции тропосферной связи Р-441, «Тропа», «</a:t>
                      </a:r>
                      <a:r>
                        <a:rPr kumimoji="0" lang="ru-RU" sz="1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Кристалл-У</a:t>
                      </a: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(УС)», системы космической связи «</a:t>
                      </a:r>
                      <a:r>
                        <a:rPr kumimoji="0" lang="ru-RU" sz="1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Ливень-У</a:t>
                      </a: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(УС, О)», «Лиана», ЕКС, «Магистраль»</a:t>
                      </a:r>
                      <a:endParaRPr kumimoji="0" lang="ru-RU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173559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E5"/>
                    </a:solidFill>
                  </a:tcPr>
                </a:tc>
              </a:tr>
              <a:tr h="891547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Системы РЭБ</a:t>
                      </a: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15,8 %</a:t>
                      </a:r>
                    </a:p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(16 ОВВТ)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Средства РЭБ «Тирада-2С», «Хибины», «Хибины-М», «Тарантул», «Порубщик», «Порубщик-М», «Витебск», АКПБ, «Автобаза», «Москва-1», СПН-4.02, «Красуха-4», «Красуха-2О», «Ртуть-БМ», «Европеец», «Рычаг-АВ» (Ми-8МТВ5)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</a:tr>
              <a:tr h="891547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Средства ВМФ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tx2">
                            <a:lumMod val="20000"/>
                            <a:lumOff val="80000"/>
                          </a:schemeClr>
                        </a:gs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tx2">
                            <a:lumMod val="20000"/>
                            <a:lumOff val="80000"/>
                          </a:schemeClr>
                        </a:gs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17,9 %</a:t>
                      </a:r>
                    </a:p>
                    <a:p>
                      <a:pPr algn="ctr" fontAlgn="b"/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(18 ОВВТ)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tx2">
                            <a:lumMod val="20000"/>
                            <a:lumOff val="80000"/>
                          </a:schemeClr>
                        </a:gs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Проект 20380 (корвет), АПЛ 955 «Борей», ЗРС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С-300Ф (ФМ), ЗРАК 3М87-1, аппаратура «Сириус», «Рубикон», «</a:t>
                      </a:r>
                      <a:r>
                        <a:rPr kumimoji="0" lang="ru-RU" sz="1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Кодэк</a:t>
                      </a: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», ТК-25, 5П28, ТК-5, МП-405,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МРП-3, МП-501, МП-503, 5П20-К, ПКРК «Москит»,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КРК «Оникс» </a:t>
                      </a:r>
                      <a:endParaRPr kumimoji="0" lang="ru-RU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173559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94561">
                          <a:schemeClr val="tx2">
                            <a:lumMod val="20000"/>
                            <a:lumOff val="80000"/>
                          </a:schemeClr>
                        </a:gs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1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</a:tr>
              <a:tr h="741046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Средства сухопутных войск</a:t>
                      </a: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13,9 %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(14 ОВВТ)</a:t>
                      </a:r>
                    </a:p>
                    <a:p>
                      <a:pPr algn="ctr" fontAlgn="b"/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ОТР «Искандер-М», РЛС 1Л219, «Кредо-1, 1Е», </a:t>
                      </a:r>
                    </a:p>
                    <a:p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73559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«Гамма-ПВ», «Аистенок», БПЛА «Стриж-М», ПЗРК «Оса», ПТРК «Хризантема-С», «Зоопарк», «Пеликан», «Бирюза», «Меч», «Клинок»</a:t>
                      </a:r>
                      <a:endParaRPr kumimoji="0" lang="ru-RU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173559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C9"/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000103" y="5"/>
            <a:ext cx="7555175" cy="5714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29297B"/>
                </a:solidFill>
                <a:latin typeface="Arial Black" pitchFamily="34" charset="0"/>
              </a:rPr>
              <a:t>МЕСТО И РОЛЬ ФГУП «НПП «ИСТОК» 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29297B"/>
                </a:solidFill>
                <a:latin typeface="Arial Black" pitchFamily="34" charset="0"/>
              </a:rPr>
              <a:t>В ОБЕСПЕЧЕНИИ ОБРАЗЦОВ ВВТ</a:t>
            </a:r>
          </a:p>
        </p:txBody>
      </p:sp>
      <p:sp>
        <p:nvSpPr>
          <p:cNvPr id="30763" name="TextBox 2"/>
          <p:cNvSpPr txBox="1">
            <a:spLocks noChangeArrowheads="1"/>
          </p:cNvSpPr>
          <p:nvPr/>
        </p:nvSpPr>
        <p:spPr bwMode="auto">
          <a:xfrm>
            <a:off x="0" y="6488113"/>
            <a:ext cx="9001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cs typeface="Arial" charset="0"/>
              </a:rPr>
              <a:t>ВСЕГО в 2011-2020 гг: 101 образец ВВТ общим количеством 38 146 единиц</a:t>
            </a:r>
          </a:p>
        </p:txBody>
      </p:sp>
      <p:pic>
        <p:nvPicPr>
          <p:cNvPr id="30764" name="Рисунок 75" descr="Н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4786313"/>
            <a:ext cx="1571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5" name="Рисунок 76" descr="Спутник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2928938"/>
            <a:ext cx="15716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6" name="Рисунок 13" descr="1_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38" y="1214438"/>
            <a:ext cx="1571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7" name="Рисунок 16" descr="0_419ed_10eb065b_XXL_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38" y="2214563"/>
            <a:ext cx="15716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8" name="Рисунок 19" descr="Хризантема-С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38" y="5715000"/>
            <a:ext cx="1571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9" name="Рисунок 20" descr="su27_1_1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57438" y="3929063"/>
            <a:ext cx="1571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0" name="Рисунок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00105" y="6"/>
            <a:ext cx="7555175" cy="5000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002060"/>
                </a:solidFill>
                <a:latin typeface="Arial Black" pitchFamily="34" charset="0"/>
              </a:rPr>
              <a:t>ДОПОЛНИТЕЛЬНЫЕ РЫНКИ ПРОДУКЦИИ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002060"/>
                </a:solidFill>
                <a:latin typeface="Arial Black" pitchFamily="34" charset="0"/>
              </a:rPr>
              <a:t>ФГУП «НПП «ИСТОК»</a:t>
            </a:r>
            <a:endParaRPr lang="ru-RU" sz="17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428875" y="3000375"/>
          <a:ext cx="4143375" cy="1093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38"/>
                <a:gridCol w="2357437"/>
              </a:tblGrid>
              <a:tr h="676584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600" b="1" dirty="0" smtClean="0">
                          <a:solidFill>
                            <a:srgbClr val="00589A"/>
                          </a:solidFill>
                          <a:latin typeface="Arial" pitchFamily="34" charset="0"/>
                          <a:cs typeface="Arial" pitchFamily="34" charset="0"/>
                        </a:rPr>
                        <a:t>СВЧ транзисторы,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600" b="1" dirty="0" smtClean="0">
                          <a:solidFill>
                            <a:srgbClr val="00589A"/>
                          </a:solidFill>
                          <a:latin typeface="Arial" pitchFamily="34" charset="0"/>
                          <a:cs typeface="Arial" pitchFamily="34" charset="0"/>
                        </a:rPr>
                        <a:t>МИС и модули</a:t>
                      </a:r>
                      <a:endParaRPr lang="ru-RU" sz="1600" b="1" dirty="0">
                        <a:solidFill>
                          <a:srgbClr val="00589A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7" marB="45687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l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Малогабаритные РЛС, в т.ч. с АФАР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7" marB="45687" anchor="ctr">
                    <a:noFill/>
                  </a:tcPr>
                </a:tc>
              </a:tr>
              <a:tr h="41720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ЭВП СВЧ</a:t>
                      </a:r>
                      <a:endParaRPr lang="ru-RU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7" marB="45687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pic>
        <p:nvPicPr>
          <p:cNvPr id="31759" name="Рисунок 10" descr="Рисунок1_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71500"/>
            <a:ext cx="1808162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0" name="TextBox 11"/>
          <p:cNvSpPr txBox="1">
            <a:spLocks noChangeArrowheads="1"/>
          </p:cNvSpPr>
          <p:nvPr/>
        </p:nvSpPr>
        <p:spPr bwMode="auto">
          <a:xfrm>
            <a:off x="0" y="1928813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Радиорелейные и телекоммуникационные системы Е-диапазона</a:t>
            </a:r>
            <a:endParaRPr lang="ru-RU">
              <a:latin typeface="Calibri" pitchFamily="34" charset="0"/>
            </a:endParaRPr>
          </a:p>
        </p:txBody>
      </p:sp>
      <p:pic>
        <p:nvPicPr>
          <p:cNvPr id="31761" name="Рисунок 12" descr="Ямал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85750"/>
            <a:ext cx="17145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2" name="TextBox 13"/>
          <p:cNvSpPr txBox="1">
            <a:spLocks noChangeArrowheads="1"/>
          </p:cNvSpPr>
          <p:nvPr/>
        </p:nvSpPr>
        <p:spPr bwMode="auto">
          <a:xfrm>
            <a:off x="1643063" y="1071563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Коммерческие спутниковые системы</a:t>
            </a:r>
            <a:endParaRPr lang="ru-RU">
              <a:latin typeface="Calibri" pitchFamily="34" charset="0"/>
            </a:endParaRPr>
          </a:p>
        </p:txBody>
      </p:sp>
      <p:sp>
        <p:nvSpPr>
          <p:cNvPr id="31763" name="TextBox 14"/>
          <p:cNvSpPr txBox="1">
            <a:spLocks noChangeArrowheads="1"/>
          </p:cNvSpPr>
          <p:nvPr/>
        </p:nvSpPr>
        <p:spPr bwMode="auto">
          <a:xfrm>
            <a:off x="7000875" y="6215063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РЛС контроля акваторий и аэродромов</a:t>
            </a:r>
            <a:endParaRPr lang="ru-RU">
              <a:latin typeface="Calibri" pitchFamily="34" charset="0"/>
            </a:endParaRPr>
          </a:p>
        </p:txBody>
      </p:sp>
      <p:sp>
        <p:nvSpPr>
          <p:cNvPr id="31764" name="TextBox 16"/>
          <p:cNvSpPr txBox="1">
            <a:spLocks noChangeArrowheads="1"/>
          </p:cNvSpPr>
          <p:nvPr/>
        </p:nvSpPr>
        <p:spPr bwMode="auto">
          <a:xfrm>
            <a:off x="1785938" y="639603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Медицинское оборудование</a:t>
            </a:r>
            <a:endParaRPr lang="ru-RU">
              <a:latin typeface="Calibri" pitchFamily="34" charset="0"/>
            </a:endParaRPr>
          </a:p>
        </p:txBody>
      </p:sp>
      <p:sp>
        <p:nvSpPr>
          <p:cNvPr id="31765" name="TextBox 17"/>
          <p:cNvSpPr txBox="1">
            <a:spLocks noChangeArrowheads="1"/>
          </p:cNvSpPr>
          <p:nvPr/>
        </p:nvSpPr>
        <p:spPr bwMode="auto">
          <a:xfrm>
            <a:off x="7000875" y="435768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РЛС контроля метео- </a:t>
            </a:r>
          </a:p>
          <a:p>
            <a:pPr algn="ctr"/>
            <a:r>
              <a:rPr lang="ru-RU" sz="1200" b="1"/>
              <a:t>и ледовой обстановки</a:t>
            </a:r>
            <a:endParaRPr lang="ru-RU">
              <a:latin typeface="Calibri" pitchFamily="34" charset="0"/>
            </a:endParaRPr>
          </a:p>
        </p:txBody>
      </p:sp>
      <p:pic>
        <p:nvPicPr>
          <p:cNvPr id="31766" name="Picture 2" descr="http://www.fesco.ru/img/img_289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3143250"/>
            <a:ext cx="17383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7" name="Picture 4" descr="http://image.newsru.com/pict/id/635909_20040316090338.gif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6625" y="5000625"/>
            <a:ext cx="1643063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8" name="TextBox 20"/>
          <p:cNvSpPr txBox="1">
            <a:spLocks noChangeArrowheads="1"/>
          </p:cNvSpPr>
          <p:nvPr/>
        </p:nvSpPr>
        <p:spPr bwMode="auto">
          <a:xfrm>
            <a:off x="-214313" y="4000500"/>
            <a:ext cx="2143126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Промышленные установки технологического нагрева</a:t>
            </a:r>
            <a:endParaRPr lang="ru-RU">
              <a:latin typeface="Calibri" pitchFamily="34" charset="0"/>
            </a:endParaRPr>
          </a:p>
        </p:txBody>
      </p:sp>
      <p:sp>
        <p:nvSpPr>
          <p:cNvPr id="31769" name="TextBox 21"/>
          <p:cNvSpPr txBox="1">
            <a:spLocks noChangeArrowheads="1"/>
          </p:cNvSpPr>
          <p:nvPr/>
        </p:nvSpPr>
        <p:spPr bwMode="auto">
          <a:xfrm>
            <a:off x="5072063" y="1643063"/>
            <a:ext cx="2143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Приемные устройства цифрового спутникового телевидения на быстродвижущихся объектах</a:t>
            </a:r>
            <a:endParaRPr lang="ru-RU">
              <a:latin typeface="Calibri" pitchFamily="34" charset="0"/>
            </a:endParaRPr>
          </a:p>
        </p:txBody>
      </p:sp>
      <p:pic>
        <p:nvPicPr>
          <p:cNvPr id="31770" name="Picture 6" descr="http://www.openexpo.ru/users/26/2652/pics/it_2652_4400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5143500"/>
            <a:ext cx="16478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71" name="TextBox 24"/>
          <p:cNvSpPr txBox="1">
            <a:spLocks noChangeArrowheads="1"/>
          </p:cNvSpPr>
          <p:nvPr/>
        </p:nvSpPr>
        <p:spPr bwMode="auto">
          <a:xfrm>
            <a:off x="0" y="639603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Передающие устройства цифрового телевидения</a:t>
            </a:r>
            <a:endParaRPr lang="ru-RU">
              <a:latin typeface="Calibri" pitchFamily="34" charset="0"/>
            </a:endParaRPr>
          </a:p>
        </p:txBody>
      </p:sp>
      <p:pic>
        <p:nvPicPr>
          <p:cNvPr id="31772" name="Picture 10" descr="http://www.gazeta.uz/media/img/2010/01/1140_m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313" y="5072063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73" name="TextBox 26"/>
          <p:cNvSpPr txBox="1">
            <a:spLocks noChangeArrowheads="1"/>
          </p:cNvSpPr>
          <p:nvPr/>
        </p:nvSpPr>
        <p:spPr bwMode="auto">
          <a:xfrm>
            <a:off x="3714750" y="639603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Досмотровые </a:t>
            </a:r>
          </a:p>
          <a:p>
            <a:pPr algn="ctr"/>
            <a:r>
              <a:rPr lang="ru-RU" sz="1200" b="1"/>
              <a:t>комплексы</a:t>
            </a:r>
            <a:endParaRPr lang="ru-RU">
              <a:latin typeface="Calibri" pitchFamily="34" charset="0"/>
            </a:endParaRPr>
          </a:p>
        </p:txBody>
      </p:sp>
      <p:pic>
        <p:nvPicPr>
          <p:cNvPr id="31774" name="Picture 12" descr="http://kaskad.vtvn.ru/files/images/2012/01/12/19779_1326661225.jp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29063" y="5072063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5" name="Picture 14" descr="http://www.exheat.ru/_img/products/_lang/heating-medium-skids-large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2643188"/>
            <a:ext cx="1500188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6" name="Picture 18" descr="http://go1.imgsmail.ru/imgpreview?key=http%3A//gisa.ru/pic/art/gis58183.jpg&amp;mb=imgdb_preview_3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72313" y="571500"/>
            <a:ext cx="1905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77" name="TextBox 31"/>
          <p:cNvSpPr txBox="1">
            <a:spLocks noChangeArrowheads="1"/>
          </p:cNvSpPr>
          <p:nvPr/>
        </p:nvSpPr>
        <p:spPr bwMode="auto">
          <a:xfrm>
            <a:off x="7000875" y="1928813"/>
            <a:ext cx="2143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РЛС картографирования, </a:t>
            </a:r>
          </a:p>
          <a:p>
            <a:pPr algn="ctr"/>
            <a:r>
              <a:rPr lang="ru-RU" sz="1200" b="1"/>
              <a:t>мониторинга нефте- и газотранспортных систем </a:t>
            </a:r>
            <a:endParaRPr lang="ru-RU">
              <a:latin typeface="Calibri" pitchFamily="34" charset="0"/>
            </a:endParaRPr>
          </a:p>
        </p:txBody>
      </p:sp>
      <p:sp>
        <p:nvSpPr>
          <p:cNvPr id="34" name="Пирог 33"/>
          <p:cNvSpPr/>
          <p:nvPr/>
        </p:nvSpPr>
        <p:spPr>
          <a:xfrm>
            <a:off x="2214563" y="2786063"/>
            <a:ext cx="4000500" cy="1714500"/>
          </a:xfrm>
          <a:prstGeom prst="pie">
            <a:avLst>
              <a:gd name="adj1" fmla="val 10781706"/>
              <a:gd name="adj2" fmla="val 16200025"/>
            </a:avLst>
          </a:prstGeom>
          <a:solidFill>
            <a:schemeClr val="accent1">
              <a:lumMod val="40000"/>
              <a:lumOff val="60000"/>
              <a:alpha val="21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ирог 34"/>
          <p:cNvSpPr/>
          <p:nvPr/>
        </p:nvSpPr>
        <p:spPr>
          <a:xfrm>
            <a:off x="2214563" y="2786063"/>
            <a:ext cx="4000500" cy="1714500"/>
          </a:xfrm>
          <a:prstGeom prst="pie">
            <a:avLst>
              <a:gd name="adj1" fmla="val 16166807"/>
              <a:gd name="adj2" fmla="val 3600358"/>
            </a:avLst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Пирог 35"/>
          <p:cNvSpPr/>
          <p:nvPr/>
        </p:nvSpPr>
        <p:spPr>
          <a:xfrm>
            <a:off x="2214563" y="2786063"/>
            <a:ext cx="4000500" cy="1714500"/>
          </a:xfrm>
          <a:prstGeom prst="pie">
            <a:avLst>
              <a:gd name="adj1" fmla="val 3591593"/>
              <a:gd name="adj2" fmla="val 10766442"/>
            </a:avLst>
          </a:prstGeom>
          <a:solidFill>
            <a:schemeClr val="accent6">
              <a:lumMod val="60000"/>
              <a:lumOff val="40000"/>
              <a:alpha val="21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6286500" y="3786188"/>
            <a:ext cx="714375" cy="1587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16200000" flipH="1">
            <a:off x="3679032" y="4893468"/>
            <a:ext cx="857250" cy="214313"/>
          </a:xfrm>
          <a:prstGeom prst="straightConnector1">
            <a:avLst/>
          </a:prstGeom>
          <a:ln w="1016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6000750" y="2428875"/>
            <a:ext cx="1285875" cy="785813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2607469" y="4750594"/>
            <a:ext cx="928688" cy="285750"/>
          </a:xfrm>
          <a:prstGeom prst="straightConnector1">
            <a:avLst/>
          </a:prstGeom>
          <a:ln w="1016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10800000" flipV="1">
            <a:off x="1285875" y="3857625"/>
            <a:ext cx="928688" cy="71438"/>
          </a:xfrm>
          <a:prstGeom prst="straightConnector1">
            <a:avLst/>
          </a:prstGeom>
          <a:ln w="1016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rot="10800000" flipV="1">
            <a:off x="1500188" y="4286250"/>
            <a:ext cx="1143000" cy="1000125"/>
          </a:xfrm>
          <a:prstGeom prst="straightConnector1">
            <a:avLst/>
          </a:prstGeom>
          <a:ln w="1016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16200000" flipV="1">
            <a:off x="1821657" y="1964531"/>
            <a:ext cx="1143000" cy="785813"/>
          </a:xfrm>
          <a:prstGeom prst="straightConnector1">
            <a:avLst/>
          </a:prstGeom>
          <a:ln w="101600">
            <a:solidFill>
              <a:srgbClr val="00589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rot="16200000" flipV="1">
            <a:off x="2516982" y="1983581"/>
            <a:ext cx="1252538" cy="428625"/>
          </a:xfrm>
          <a:prstGeom prst="straightConnector1">
            <a:avLst/>
          </a:prstGeom>
          <a:ln w="101600">
            <a:solidFill>
              <a:srgbClr val="00589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rot="5400000" flipH="1" flipV="1">
            <a:off x="4787107" y="2213769"/>
            <a:ext cx="712787" cy="428625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90" name="Picture 22" descr="http://www.specprice.ru/public/site/technic/man-regio_jpg_640x640_q85.jpg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500688" y="5715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91" name="Picture 24" descr="http://pics.livejournal.com/tov_tob/pic/002sw670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786188" y="571500"/>
            <a:ext cx="1619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92" name="TextBox 104"/>
          <p:cNvSpPr txBox="1">
            <a:spLocks noChangeArrowheads="1"/>
          </p:cNvSpPr>
          <p:nvPr/>
        </p:nvSpPr>
        <p:spPr bwMode="auto">
          <a:xfrm>
            <a:off x="3143250" y="1643063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Радиолокационные измерители и датчики</a:t>
            </a:r>
            <a:endParaRPr lang="ru-RU">
              <a:latin typeface="Calibri" pitchFamily="34" charset="0"/>
            </a:endParaRPr>
          </a:p>
        </p:txBody>
      </p:sp>
      <p:cxnSp>
        <p:nvCxnSpPr>
          <p:cNvPr id="106" name="Прямая со стрелкой 105"/>
          <p:cNvCxnSpPr/>
          <p:nvPr/>
        </p:nvCxnSpPr>
        <p:spPr>
          <a:xfrm rot="5400000" flipH="1" flipV="1">
            <a:off x="4251325" y="2392363"/>
            <a:ext cx="642937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94" name="TextBox 54"/>
          <p:cNvSpPr txBox="1">
            <a:spLocks noChangeArrowheads="1"/>
          </p:cNvSpPr>
          <p:nvPr/>
        </p:nvSpPr>
        <p:spPr bwMode="auto">
          <a:xfrm>
            <a:off x="5429250" y="6396038"/>
            <a:ext cx="1928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/>
              <a:t>Радиолокационные</a:t>
            </a:r>
          </a:p>
          <a:p>
            <a:pPr algn="ctr"/>
            <a:r>
              <a:rPr lang="ru-RU" sz="1200" b="1"/>
              <a:t>маяки-ответчики</a:t>
            </a:r>
          </a:p>
        </p:txBody>
      </p:sp>
      <p:sp>
        <p:nvSpPr>
          <p:cNvPr id="58" name="Выгнутая вверх стрелка 57"/>
          <p:cNvSpPr/>
          <p:nvPr/>
        </p:nvSpPr>
        <p:spPr>
          <a:xfrm rot="372894" flipV="1">
            <a:off x="3956050" y="4062413"/>
            <a:ext cx="1163638" cy="565150"/>
          </a:xfrm>
          <a:prstGeom prst="curvedDownArrow">
            <a:avLst>
              <a:gd name="adj1" fmla="val 25000"/>
              <a:gd name="adj2" fmla="val 103521"/>
              <a:gd name="adj3" fmla="val 53058"/>
            </a:avLst>
          </a:prstGeom>
          <a:ln w="101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6" name="Выгнутая вверх стрелка 95"/>
          <p:cNvSpPr/>
          <p:nvPr/>
        </p:nvSpPr>
        <p:spPr>
          <a:xfrm rot="536512">
            <a:off x="3681413" y="2659063"/>
            <a:ext cx="1163637" cy="579437"/>
          </a:xfrm>
          <a:prstGeom prst="curvedDownArrow">
            <a:avLst>
              <a:gd name="adj1" fmla="val 25000"/>
              <a:gd name="adj2" fmla="val 109967"/>
              <a:gd name="adj3" fmla="val 53058"/>
            </a:avLst>
          </a:prstGeom>
          <a:ln w="101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1797" name="Рисунок 59" descr="74a5941e3a0235b6b4f1fe83df52878c.jp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857875" y="507206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9" name="Прямая со стрелкой 48"/>
          <p:cNvCxnSpPr/>
          <p:nvPr/>
        </p:nvCxnSpPr>
        <p:spPr>
          <a:xfrm rot="16200000" flipH="1">
            <a:off x="5500688" y="4500562"/>
            <a:ext cx="928688" cy="500063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6200000" flipH="1">
            <a:off x="6143626" y="4071937"/>
            <a:ext cx="1071562" cy="1071563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800" name="Рисунок 11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Якорная компания  НПП «Исток». Потенциал развития.</a:t>
            </a:r>
            <a:endParaRPr lang="ru-RU" sz="2400" smtClean="0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2588" y="1412875"/>
            <a:ext cx="7921625" cy="35385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Параметры инвестиционной программы НПП Исток на период 2012-2019 </a:t>
            </a:r>
            <a:r>
              <a:rPr lang="ru-RU" sz="1400" dirty="0" err="1">
                <a:latin typeface="+mn-lt"/>
              </a:rPr>
              <a:t>гг</a:t>
            </a: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Более 48 млрд </a:t>
            </a:r>
            <a:r>
              <a:rPr lang="ru-RU" sz="1400" dirty="0" err="1">
                <a:latin typeface="+mn-lt"/>
              </a:rPr>
              <a:t>рубл</a:t>
            </a:r>
            <a:r>
              <a:rPr lang="ru-RU" sz="1400" dirty="0">
                <a:latin typeface="+mn-lt"/>
              </a:rPr>
              <a:t>. В течении 8 лет. Из них: 26,1 млрд. – предоставляет бюджет ,  22,6 млрд </a:t>
            </a:r>
            <a:r>
              <a:rPr lang="ru-RU" sz="1400" dirty="0" err="1">
                <a:latin typeface="+mn-lt"/>
              </a:rPr>
              <a:t>рубл</a:t>
            </a:r>
            <a:r>
              <a:rPr lang="ru-RU" sz="1400" dirty="0">
                <a:latin typeface="+mn-lt"/>
              </a:rPr>
              <a:t> – собственных средств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</a:rPr>
              <a:t>Эффект – </a:t>
            </a:r>
            <a:endParaRPr lang="ru-RU" sz="14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современной, высокотехнологического автоматизированного серийного производства наиболее перспективных компонентов СВЧ –электроники , в т.ч. – СВЧ- многофункциональных монолитных интегральных микросхем, перспективных электровакуумных СВЧ-приборов,  Создание многофункционального и много продуктового центра производства  современной СВЧ-керамики и  композитов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центра высокопрецизионной металлообработки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 контрольно-измерительных и испытательных комплексов обеспечивающих выпуск СВЧ-компонентов, модулей и конечных изделий любого заданного качества.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высокоэффективного технологического  комплекса для производства СВЧ –модулей и конечных изделий СВЧ-электроники различного назначения.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47700"/>
          </a:xfrm>
        </p:spPr>
        <p:txBody>
          <a:bodyPr/>
          <a:lstStyle/>
          <a:p>
            <a:pPr algn="l" eaLnBrk="1" hangingPunct="1"/>
            <a:r>
              <a:rPr lang="ru-RU" sz="2400" smtClean="0"/>
              <a:t>Предисловие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38" y="908050"/>
            <a:ext cx="8229600" cy="223361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/>
              <a:t>Цели разработки </a:t>
            </a:r>
            <a:r>
              <a:rPr lang="ru-RU" sz="1400" b="1" dirty="0" smtClean="0"/>
              <a:t> Программы</a:t>
            </a:r>
            <a:r>
              <a:rPr lang="ru-RU" sz="1400" b="1" dirty="0"/>
              <a:t> </a:t>
            </a:r>
            <a:r>
              <a:rPr lang="ru-RU" sz="1400" b="1" dirty="0" smtClean="0"/>
              <a:t>ИТК «Фрязино»</a:t>
            </a: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сформулировать целевое видение создаваемого кластера, как территориально-отраслевого научно-</a:t>
            </a:r>
            <a:r>
              <a:rPr lang="ru-RU" sz="1400" dirty="0" err="1"/>
              <a:t>технологическо</a:t>
            </a:r>
            <a:r>
              <a:rPr lang="ru-RU" sz="1400" dirty="0"/>
              <a:t>-производственного комплекса, (здесь и далее термин «кластер» используется именно в этом смысле), его структуры и функционала;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оценить возможность комплексного освоения территорий </a:t>
            </a:r>
            <a:r>
              <a:rPr lang="ru-RU" sz="1400" dirty="0" err="1"/>
              <a:t>промзоны</a:t>
            </a:r>
            <a:r>
              <a:rPr lang="ru-RU" sz="1400" dirty="0"/>
              <a:t> и г. Фрязино в целях создания кластера;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выработать предварительные предложения по такому освоению, дать предварительную оценку инвестиционных затрат и эффективности проекта создания и развития кластера.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/>
              <a:t> </a:t>
            </a:r>
            <a:endParaRPr lang="ru-RU" sz="1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39725" y="3068638"/>
            <a:ext cx="8229600" cy="29813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Программ ИТК «Фрязино»</a:t>
            </a:r>
            <a:endParaRPr lang="ru-RU" sz="1400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Определяет идеологию, целевое видение и ключевые характеристики кластера, как инновационного научно-</a:t>
            </a:r>
            <a:r>
              <a:rPr lang="ru-RU" sz="1400" dirty="0" err="1" smtClean="0"/>
              <a:t>технологическо</a:t>
            </a:r>
            <a:r>
              <a:rPr lang="ru-RU" sz="1400" dirty="0" smtClean="0"/>
              <a:t>-производственного комплекса;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описывает его принципиальную структуру, состав и функционал его важнейших объектов;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основана на результатах работы с исходными материалами (предложения, концепции, бизнес-планы), имеющими высокую степень проработки и реализации;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предшествует подготовке детальных технико-экономических обоснований последующих этапов развития кластера;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содержит предварительные расчеты ключевых параметров проекта, которые подлежат уточнению и детализации в рамках последующих мероприятий;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является основой для подготовки отдельных программ развития на период 2012-2015гг, а также 2016-2020гг</a:t>
            </a:r>
          </a:p>
          <a:p>
            <a:pPr fontAlgn="auto">
              <a:spcAft>
                <a:spcPts val="0"/>
              </a:spcAft>
              <a:defRPr/>
            </a:pPr>
            <a:endParaRPr lang="ru-RU" sz="1400" dirty="0"/>
          </a:p>
        </p:txBody>
      </p:sp>
      <p:sp>
        <p:nvSpPr>
          <p:cNvPr id="6" name="Дата 5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"/>
            <a:ext cx="8143932" cy="5000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50" tIns="51576" rIns="103150" bIns="51576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>
                <a:solidFill>
                  <a:srgbClr val="00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ТЕХНИЧЕСКОЕ ПЕРЕВООРУЖЕНИЕ ФГУП «НПП «ИСТОК»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5" y="1357313"/>
            <a:ext cx="8836025" cy="75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lIns="103163" tIns="51581" rIns="103163" bIns="5158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</a:rPr>
              <a:t>Создание современного центра высокопрецизионной металлообработки для обеспечения серийного выпуска электровакуумных и твердотельных сверхвысокочастотных приборов и устройств и составных частей объектов высокоточного радиоэлектронного вооружения  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857250" y="2143125"/>
            <a:ext cx="285750" cy="28575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3643313" y="2143125"/>
            <a:ext cx="285750" cy="28575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6143625" y="2143125"/>
            <a:ext cx="285750" cy="28575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8072438" y="2143125"/>
            <a:ext cx="285750" cy="28575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800" name="Прямоугольник 9"/>
          <p:cNvSpPr>
            <a:spLocks noChangeArrowheads="1"/>
          </p:cNvSpPr>
          <p:nvPr/>
        </p:nvSpPr>
        <p:spPr bwMode="auto">
          <a:xfrm>
            <a:off x="0" y="100012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030288"/>
            <a:r>
              <a:rPr lang="ru-RU" b="1">
                <a:solidFill>
                  <a:srgbClr val="C00000"/>
                </a:solidFill>
              </a:rPr>
              <a:t>              </a:t>
            </a:r>
            <a:r>
              <a:rPr lang="ru-RU" sz="1600" b="1">
                <a:solidFill>
                  <a:srgbClr val="C00000"/>
                </a:solidFill>
              </a:rPr>
              <a:t>МЕРОПРИЯТИЯ ФЦП «РАЗВИТИЕ ОПК РФ НА 2011-2020 ГОДЫ»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642938" y="4929188"/>
            <a:ext cx="1071562" cy="8572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atin typeface="Arial" pitchFamily="34" charset="0"/>
              </a:rPr>
              <a:t>Производство транзисторов и МИС СВЧ до 100 ГГц</a:t>
            </a:r>
          </a:p>
        </p:txBody>
      </p:sp>
      <p:sp>
        <p:nvSpPr>
          <p:cNvPr id="33802" name="Прямоугольник 50"/>
          <p:cNvSpPr>
            <a:spLocks noChangeArrowheads="1"/>
          </p:cNvSpPr>
          <p:nvPr/>
        </p:nvSpPr>
        <p:spPr bwMode="auto">
          <a:xfrm>
            <a:off x="2143125" y="4071938"/>
            <a:ext cx="1714500" cy="642937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algn="ctr"/>
            <a:r>
              <a:rPr lang="ru-RU" sz="1000" b="1"/>
              <a:t>Производство субмодулей АФАР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86063" y="4714875"/>
            <a:ext cx="1714500" cy="5635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atin typeface="Arial" pitchFamily="34" charset="0"/>
              </a:rPr>
              <a:t>Производство многофункциональных модулей СВЧ</a:t>
            </a:r>
          </a:p>
        </p:txBody>
      </p:sp>
      <p:sp>
        <p:nvSpPr>
          <p:cNvPr id="57" name="Стрелка вниз 56"/>
          <p:cNvSpPr/>
          <p:nvPr/>
        </p:nvSpPr>
        <p:spPr>
          <a:xfrm rot="10800000">
            <a:off x="1714500" y="3429000"/>
            <a:ext cx="285750" cy="2547938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Стрелка вниз 57"/>
          <p:cNvSpPr/>
          <p:nvPr/>
        </p:nvSpPr>
        <p:spPr>
          <a:xfrm rot="10800000">
            <a:off x="4929188" y="3429000"/>
            <a:ext cx="285750" cy="2519363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Стрелка вниз 59"/>
          <p:cNvSpPr/>
          <p:nvPr/>
        </p:nvSpPr>
        <p:spPr>
          <a:xfrm rot="10800000">
            <a:off x="7572375" y="3429000"/>
            <a:ext cx="285750" cy="2568575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807" name="Прямоугольник 48"/>
          <p:cNvSpPr>
            <a:spLocks noChangeArrowheads="1"/>
          </p:cNvSpPr>
          <p:nvPr/>
        </p:nvSpPr>
        <p:spPr bwMode="auto">
          <a:xfrm>
            <a:off x="0" y="4000500"/>
            <a:ext cx="1214438" cy="928688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algn="ctr"/>
            <a:r>
              <a:rPr lang="ru-RU" sz="1000" b="1"/>
              <a:t>Промышленный участок электронной литографии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786063" y="5286375"/>
            <a:ext cx="2071687" cy="571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atin typeface="Arial" pitchFamily="34" charset="0"/>
              </a:rPr>
              <a:t>Производство LTCC керамики и многослойных плат на ее основе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43625" y="4286250"/>
            <a:ext cx="1162050" cy="12588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latin typeface="Arial" pitchFamily="34" charset="0"/>
              </a:rPr>
              <a:t>Техническое перевооружение и создание современной технологической базы выпуска электровакуумных приборов СВЧ</a:t>
            </a:r>
            <a:endParaRPr lang="ru-RU" sz="1100" b="1" dirty="0">
              <a:latin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929563" y="4286250"/>
            <a:ext cx="1214437" cy="15716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0000"/>
            </a:solidFill>
            <a:prstDash val="dash"/>
          </a:ln>
        </p:spPr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latin typeface="Arial" pitchFamily="34" charset="0"/>
              </a:rPr>
              <a:t>Создание производственно-технологического комплекса разработки и серийного выпуска активных радиолокационных головок самонаведения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42875" y="6000750"/>
            <a:ext cx="8786813" cy="7508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lIns="103163" tIns="51581" rIns="103163" bIns="5158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</a:rPr>
              <a:t>Техническое перевооружение и реконструкция с целью создания контрольно-измерительных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</a:rPr>
              <a:t>и испытательных комплексов для обеспечения промышленного выпуска мощных СВЧ транзисторов, МИС, блоков и СВЧ модулей</a:t>
            </a:r>
          </a:p>
        </p:txBody>
      </p:sp>
      <p:sp>
        <p:nvSpPr>
          <p:cNvPr id="35" name="Стрелка вниз 34"/>
          <p:cNvSpPr/>
          <p:nvPr/>
        </p:nvSpPr>
        <p:spPr>
          <a:xfrm rot="10800000">
            <a:off x="5786438" y="3429000"/>
            <a:ext cx="285750" cy="2519363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10800000">
            <a:off x="500063" y="3429000"/>
            <a:ext cx="285750" cy="500063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Стрелка вниз 55"/>
          <p:cNvSpPr/>
          <p:nvPr/>
        </p:nvSpPr>
        <p:spPr>
          <a:xfrm rot="10800000">
            <a:off x="3929063" y="3429000"/>
            <a:ext cx="285750" cy="1023938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Стрелка вниз 60"/>
          <p:cNvSpPr/>
          <p:nvPr/>
        </p:nvSpPr>
        <p:spPr>
          <a:xfrm rot="10800000">
            <a:off x="6572250" y="3429000"/>
            <a:ext cx="285750" cy="785813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Стрелка вниз 61"/>
          <p:cNvSpPr/>
          <p:nvPr/>
        </p:nvSpPr>
        <p:spPr>
          <a:xfrm rot="10800000">
            <a:off x="8358188" y="3429000"/>
            <a:ext cx="285750" cy="785813"/>
          </a:xfrm>
          <a:prstGeom prst="downArrow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Стрелка вниз 62"/>
          <p:cNvSpPr/>
          <p:nvPr/>
        </p:nvSpPr>
        <p:spPr>
          <a:xfrm rot="10800000">
            <a:off x="4572000" y="3429000"/>
            <a:ext cx="285750" cy="180022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Стрелка вниз 63"/>
          <p:cNvSpPr/>
          <p:nvPr/>
        </p:nvSpPr>
        <p:spPr>
          <a:xfrm rot="10800000">
            <a:off x="2857500" y="3429000"/>
            <a:ext cx="285750" cy="57150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Стрелка вниз 64"/>
          <p:cNvSpPr/>
          <p:nvPr/>
        </p:nvSpPr>
        <p:spPr>
          <a:xfrm rot="10800000">
            <a:off x="1285875" y="3429000"/>
            <a:ext cx="285750" cy="1271588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-23813" y="3779838"/>
            <a:ext cx="601663" cy="230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150 000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642938" y="3779838"/>
            <a:ext cx="696912" cy="230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1 800 000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246188" y="4708525"/>
            <a:ext cx="595312" cy="230188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4 000 000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092325" y="3825875"/>
            <a:ext cx="595313" cy="230188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10 000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3832225" y="4457700"/>
            <a:ext cx="593725" cy="230188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180 000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387725" y="3817938"/>
            <a:ext cx="595313" cy="230187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100 000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6108700" y="4029075"/>
            <a:ext cx="515938" cy="230188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2 000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75450" y="4011613"/>
            <a:ext cx="595313" cy="230187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5 200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7850188" y="4048125"/>
            <a:ext cx="595312" cy="230188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250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8555038" y="4029075"/>
            <a:ext cx="593725" cy="230188"/>
          </a:xfrm>
          <a:prstGeom prst="rect">
            <a:avLst/>
          </a:prstGeom>
        </p:spPr>
        <p:txBody>
          <a:bodyPr lIns="0" rIns="36000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1 000</a:t>
            </a:r>
          </a:p>
        </p:txBody>
      </p:sp>
      <p:grpSp>
        <p:nvGrpSpPr>
          <p:cNvPr id="33830" name="Группа 76"/>
          <p:cNvGrpSpPr>
            <a:grpSpLocks/>
          </p:cNvGrpSpPr>
          <p:nvPr/>
        </p:nvGrpSpPr>
        <p:grpSpPr bwMode="auto">
          <a:xfrm>
            <a:off x="0" y="2143125"/>
            <a:ext cx="9286875" cy="1250950"/>
            <a:chOff x="0" y="1928813"/>
            <a:chExt cx="9286908" cy="1250950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7426351" y="2214563"/>
              <a:ext cx="1570044" cy="965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rgbClr val="002060"/>
              </a:solidFill>
            </a:ln>
          </p:spPr>
          <p:txBody>
            <a:bodyPr lIns="36000" tIns="51581" rIns="36000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latin typeface="Arial" pitchFamily="34" charset="0"/>
                </a:rPr>
                <a:t>Технология </a:t>
              </a:r>
              <a:r>
                <a:rPr lang="ru-RU" sz="1400" b="1" dirty="0" err="1">
                  <a:solidFill>
                    <a:srgbClr val="002060"/>
                  </a:solidFill>
                  <a:latin typeface="Arial" pitchFamily="34" charset="0"/>
                </a:rPr>
                <a:t>радиолокацион-ных</a:t>
              </a:r>
              <a:r>
                <a:rPr lang="ru-RU" sz="1400" b="1" dirty="0">
                  <a:solidFill>
                    <a:srgbClr val="002060"/>
                  </a:solidFill>
                  <a:latin typeface="Arial" pitchFamily="34" charset="0"/>
                </a:rPr>
                <a:t> средств</a:t>
              </a:r>
            </a:p>
          </p:txBody>
        </p:sp>
        <p:sp>
          <p:nvSpPr>
            <p:cNvPr id="44" name="Стрелка вправо 43"/>
            <p:cNvSpPr/>
            <p:nvPr/>
          </p:nvSpPr>
          <p:spPr>
            <a:xfrm>
              <a:off x="1976445" y="2525713"/>
              <a:ext cx="255588" cy="45561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163" tIns="51581" rIns="103163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5" name="Стрелка вправо 44"/>
            <p:cNvSpPr/>
            <p:nvPr/>
          </p:nvSpPr>
          <p:spPr>
            <a:xfrm>
              <a:off x="4371991" y="2809876"/>
              <a:ext cx="3054361" cy="3429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163" tIns="51581" rIns="103163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6" name="Стрелка вправо 45"/>
            <p:cNvSpPr/>
            <p:nvPr/>
          </p:nvSpPr>
          <p:spPr>
            <a:xfrm>
              <a:off x="4425966" y="2357438"/>
              <a:ext cx="1139829" cy="3429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163" tIns="51581" rIns="103163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7" name="Стрелка вправо 46"/>
            <p:cNvSpPr/>
            <p:nvPr/>
          </p:nvSpPr>
          <p:spPr>
            <a:xfrm>
              <a:off x="6659587" y="2354263"/>
              <a:ext cx="766765" cy="3429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163" tIns="51581" rIns="103163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599133" y="2203451"/>
              <a:ext cx="1439867" cy="965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rgbClr val="002060"/>
              </a:solidFill>
            </a:ln>
          </p:spPr>
          <p:txBody>
            <a:bodyPr lIns="103163" tIns="51581" rIns="103163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latin typeface="Arial" pitchFamily="34" charset="0"/>
                </a:rPr>
                <a:t>Технология ЭВП СВЧ и КИ СВЧ на их основе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86008" y="2214563"/>
              <a:ext cx="3005149" cy="965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rgbClr val="002060"/>
              </a:solidFill>
            </a:ln>
          </p:spPr>
          <p:txBody>
            <a:bodyPr lIns="103163" tIns="51581" rIns="103163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latin typeface="Arial" pitchFamily="34" charset="0"/>
                </a:rPr>
                <a:t>Технология модулей СВЧ</a:t>
              </a: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73039" y="2214563"/>
              <a:ext cx="1803406" cy="965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rgbClr val="002060"/>
              </a:solidFill>
            </a:ln>
          </p:spPr>
          <p:txBody>
            <a:bodyPr lIns="103163" tIns="51581" rIns="103163" bIns="5158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latin typeface="Arial" pitchFamily="34" charset="0"/>
                </a:rPr>
                <a:t>Технология транзисторов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latin typeface="Arial" pitchFamily="34" charset="0"/>
                </a:rPr>
                <a:t>и МИС СВЧ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0" y="1928813"/>
              <a:ext cx="9286908" cy="2762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latin typeface="Arial" pitchFamily="34" charset="0"/>
                </a:rPr>
                <a:t>150 000 шт.        </a:t>
              </a:r>
              <a:r>
                <a:rPr lang="ru-RU" sz="12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</a:rPr>
                <a:t>4 000 000 шт.</a:t>
              </a:r>
              <a:r>
                <a:rPr lang="ru-RU" sz="1200" b="1" dirty="0">
                  <a:latin typeface="Arial" pitchFamily="34" charset="0"/>
                </a:rPr>
                <a:t>              10 000  шт.            180 000 шт.              2 000 шт.        5 200 шт.       250 шт.           1000 шт.</a:t>
              </a:r>
            </a:p>
          </p:txBody>
        </p:sp>
      </p:grpSp>
      <p:sp>
        <p:nvSpPr>
          <p:cNvPr id="33831" name="TextBox 71"/>
          <p:cNvSpPr txBox="1">
            <a:spLocks noChangeArrowheads="1"/>
          </p:cNvSpPr>
          <p:nvPr/>
        </p:nvSpPr>
        <p:spPr bwMode="auto">
          <a:xfrm>
            <a:off x="0" y="428625"/>
            <a:ext cx="9144000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cs typeface="Arial" charset="0"/>
              </a:rPr>
              <a:t>Общий объем финансирования (2011-2019 гг.) 49 631,09 млн. руб.,</a:t>
            </a:r>
          </a:p>
          <a:p>
            <a:pPr algn="ctr"/>
            <a:r>
              <a:rPr lang="ru-RU" sz="1400" b="1">
                <a:solidFill>
                  <a:srgbClr val="0070C0"/>
                </a:solidFill>
                <a:cs typeface="Arial" charset="0"/>
              </a:rPr>
              <a:t>в том числе бюджет − 26 965,38 млн. руб. </a:t>
            </a:r>
            <a:r>
              <a:rPr lang="ru-RU" sz="1600" b="1">
                <a:solidFill>
                  <a:srgbClr val="0070C0"/>
                </a:solidFill>
                <a:cs typeface="Arial" charset="0"/>
              </a:rPr>
              <a:t>(54,3%)</a:t>
            </a:r>
            <a:r>
              <a:rPr lang="ru-RU" sz="1400" b="1">
                <a:solidFill>
                  <a:srgbClr val="0070C0"/>
                </a:solidFill>
                <a:cs typeface="Arial" charset="0"/>
              </a:rPr>
              <a:t>, </a:t>
            </a:r>
            <a:r>
              <a:rPr lang="ru-RU" sz="1400" b="1">
                <a:solidFill>
                  <a:srgbClr val="7030A0"/>
                </a:solidFill>
                <a:cs typeface="Arial" charset="0"/>
              </a:rPr>
              <a:t>внебюджет − 22 665,71 млн. руб. </a:t>
            </a:r>
            <a:r>
              <a:rPr lang="ru-RU" sz="1600" b="1">
                <a:solidFill>
                  <a:srgbClr val="7030A0"/>
                </a:solidFill>
                <a:cs typeface="Arial" charset="0"/>
              </a:rPr>
              <a:t>(45,7%)</a:t>
            </a:r>
          </a:p>
        </p:txBody>
      </p:sp>
      <p:pic>
        <p:nvPicPr>
          <p:cNvPr id="33832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8"/>
          <p:cNvSpPr>
            <a:spLocks noChangeArrowheads="1"/>
          </p:cNvSpPr>
          <p:nvPr/>
        </p:nvSpPr>
        <p:spPr bwMode="auto">
          <a:xfrm>
            <a:off x="61913" y="544513"/>
            <a:ext cx="8913812" cy="1241425"/>
          </a:xfrm>
          <a:prstGeom prst="roundRect">
            <a:avLst>
              <a:gd name="adj" fmla="val 3278"/>
            </a:avLst>
          </a:pr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 w="12700" cap="sq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latin typeface="Arial" pitchFamily="34" charset="0"/>
              </a:rPr>
              <a:t>Мероприятия федеральной целевой программы «Развитие оборонно-промышленного комплекса Российской Федерации на 2011-2020 годы» в части технического перевооружения ФГУП «НПП «Исток» для обеспечения комплектации ОВВТ изделиями СВЧ электроники не синхронизированы со сроками разработки и выпуска ОВВТ в соответствии с государственной программой вооружения на 2011-2020 годы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02" y="0"/>
            <a:ext cx="7586687" cy="5486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002060"/>
                </a:solidFill>
                <a:latin typeface="Arial Black" pitchFamily="34" charset="0"/>
              </a:rPr>
              <a:t>ПРОБЛЕМНЫЕ ВОПРОСЫ ПРИ ОБЕСПЕЧЕНИИ ОВВТ ИЗДЕЛИЯМИ СВЧ ЭЛЕКТРОНИКИ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42875" y="5500688"/>
          <a:ext cx="8143875" cy="1317625"/>
        </p:xfrm>
        <a:graphic>
          <a:graphicData uri="http://schemas.openxmlformats.org/drawingml/2006/table">
            <a:tbl>
              <a:tblPr/>
              <a:tblGrid>
                <a:gridCol w="1171575"/>
                <a:gridCol w="773113"/>
                <a:gridCol w="774700"/>
                <a:gridCol w="776287"/>
                <a:gridCol w="774700"/>
                <a:gridCol w="774700"/>
                <a:gridCol w="774700"/>
                <a:gridCol w="774700"/>
                <a:gridCol w="774700"/>
                <a:gridCol w="774700"/>
              </a:tblGrid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Необходимый вариант,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млн. руб.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830,08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1158,00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3730,00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7572,30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6798,00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3154,90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1191,30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1538,50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992,30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Запланированные мероприятия ФЦП, млн. руб.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830,08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1158,00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1507,70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1807,50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5182,30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4453,90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5272,90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3645,40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3107,60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Объемы выпуска,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тыс. штук</a:t>
                      </a: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118, 82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286, 39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777, 96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1 814, 35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1 891, 69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2 122, 67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3 853, 10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3 931, 24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4 085, 47</a:t>
                      </a:r>
                    </a:p>
                  </a:txBody>
                  <a:tcPr marL="9525" marR="9525" marT="953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Увеличение объемов выпуска, раз</a:t>
                      </a:r>
                    </a:p>
                  </a:txBody>
                  <a:tcPr marL="36000" marR="36000" marT="72073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15,2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15,9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33,1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900" name="TextBox 40"/>
          <p:cNvSpPr txBox="1">
            <a:spLocks noChangeArrowheads="1"/>
          </p:cNvSpPr>
          <p:nvPr/>
        </p:nvSpPr>
        <p:spPr bwMode="auto">
          <a:xfrm>
            <a:off x="6291263" y="2971800"/>
            <a:ext cx="2011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6C31"/>
                </a:solidFill>
                <a:cs typeface="Arial" charset="0"/>
              </a:rPr>
              <a:t>Выпуск продукции </a:t>
            </a:r>
          </a:p>
          <a:p>
            <a:pPr algn="ctr"/>
            <a:r>
              <a:rPr lang="ru-RU" sz="1200" b="1">
                <a:solidFill>
                  <a:srgbClr val="006C31"/>
                </a:solidFill>
                <a:cs typeface="Arial" charset="0"/>
              </a:rPr>
              <a:t>в соответствии с ГПВ</a:t>
            </a:r>
          </a:p>
        </p:txBody>
      </p:sp>
      <p:sp>
        <p:nvSpPr>
          <p:cNvPr id="35901" name="TextBox 40"/>
          <p:cNvSpPr txBox="1">
            <a:spLocks noChangeArrowheads="1"/>
          </p:cNvSpPr>
          <p:nvPr/>
        </p:nvSpPr>
        <p:spPr bwMode="auto">
          <a:xfrm>
            <a:off x="5786438" y="4000500"/>
            <a:ext cx="2011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589A"/>
                </a:solidFill>
                <a:cs typeface="Arial" charset="0"/>
              </a:rPr>
              <a:t>Запланированные мероприятия ФЦП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5214938" y="2286000"/>
            <a:ext cx="1587" cy="348773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03" name="TextBox 40"/>
          <p:cNvSpPr txBox="1">
            <a:spLocks noChangeArrowheads="1"/>
          </p:cNvSpPr>
          <p:nvPr/>
        </p:nvSpPr>
        <p:spPr bwMode="auto">
          <a:xfrm>
            <a:off x="1571625" y="3071813"/>
            <a:ext cx="2000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FF0000"/>
                </a:solidFill>
                <a:cs typeface="Arial" charset="0"/>
              </a:rPr>
              <a:t>Необходимый вариант,</a:t>
            </a:r>
          </a:p>
          <a:p>
            <a:pPr algn="ctr"/>
            <a:r>
              <a:rPr lang="ru-RU" sz="1200" b="1">
                <a:solidFill>
                  <a:srgbClr val="FF0000"/>
                </a:solidFill>
                <a:cs typeface="Arial" charset="0"/>
              </a:rPr>
              <a:t>увязанный с ГПВ</a:t>
            </a:r>
          </a:p>
        </p:txBody>
      </p:sp>
      <p:sp>
        <p:nvSpPr>
          <p:cNvPr id="35904" name="TextBox 40"/>
          <p:cNvSpPr txBox="1">
            <a:spLocks noChangeArrowheads="1"/>
          </p:cNvSpPr>
          <p:nvPr/>
        </p:nvSpPr>
        <p:spPr bwMode="auto">
          <a:xfrm>
            <a:off x="1857375" y="1785938"/>
            <a:ext cx="3071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cs typeface="Arial" charset="0"/>
              </a:rPr>
              <a:t>2011-2015 гг.</a:t>
            </a:r>
          </a:p>
          <a:p>
            <a:pPr algn="ctr"/>
            <a:r>
              <a:rPr lang="ru-RU" sz="1600" b="1">
                <a:solidFill>
                  <a:srgbClr val="00589A"/>
                </a:solidFill>
                <a:cs typeface="Arial" charset="0"/>
              </a:rPr>
              <a:t>10 485,58 млн. руб.</a:t>
            </a:r>
          </a:p>
          <a:p>
            <a:pPr algn="ctr"/>
            <a:r>
              <a:rPr lang="ru-RU" sz="1600" b="1">
                <a:solidFill>
                  <a:srgbClr val="FF0000"/>
                </a:solidFill>
                <a:cs typeface="Arial" charset="0"/>
              </a:rPr>
              <a:t>20 088,38 млн. руб.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6613525" y="4078288"/>
            <a:ext cx="335756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06" name="TextBox 25"/>
          <p:cNvSpPr txBox="1">
            <a:spLocks noChangeArrowheads="1"/>
          </p:cNvSpPr>
          <p:nvPr/>
        </p:nvSpPr>
        <p:spPr bwMode="auto">
          <a:xfrm>
            <a:off x="290513" y="2114550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cs typeface="Arial" charset="0"/>
              </a:rPr>
              <a:t>млн. руб.</a:t>
            </a:r>
          </a:p>
        </p:txBody>
      </p:sp>
      <p:sp>
        <p:nvSpPr>
          <p:cNvPr id="35907" name="TextBox 26"/>
          <p:cNvSpPr txBox="1">
            <a:spLocks noChangeArrowheads="1"/>
          </p:cNvSpPr>
          <p:nvPr/>
        </p:nvSpPr>
        <p:spPr bwMode="auto">
          <a:xfrm>
            <a:off x="8005763" y="2114550"/>
            <a:ext cx="12858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0B050"/>
                </a:solidFill>
                <a:cs typeface="Arial" charset="0"/>
              </a:rPr>
              <a:t>тыс. шт.</a:t>
            </a: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r>
              <a:rPr lang="ru-RU" sz="1400" b="1">
                <a:solidFill>
                  <a:srgbClr val="00B050"/>
                </a:solidFill>
                <a:cs typeface="Arial" charset="0"/>
              </a:rPr>
              <a:t>4000</a:t>
            </a: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endParaRPr lang="ru-RU" sz="1400" b="1">
              <a:solidFill>
                <a:srgbClr val="00B050"/>
              </a:solidFill>
              <a:cs typeface="Arial" charset="0"/>
            </a:endParaRPr>
          </a:p>
          <a:p>
            <a:pPr algn="ctr"/>
            <a:r>
              <a:rPr lang="ru-RU" sz="1400" b="1">
                <a:solidFill>
                  <a:srgbClr val="00B050"/>
                </a:solidFill>
                <a:cs typeface="Arial" charset="0"/>
              </a:rPr>
              <a:t>3000</a:t>
            </a: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r>
              <a:rPr lang="ru-RU" sz="1400" b="1">
                <a:solidFill>
                  <a:srgbClr val="00B050"/>
                </a:solidFill>
                <a:cs typeface="Arial" charset="0"/>
              </a:rPr>
              <a:t>2000</a:t>
            </a: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endParaRPr lang="ru-RU" sz="1000" b="1">
              <a:solidFill>
                <a:srgbClr val="00B050"/>
              </a:solidFill>
              <a:cs typeface="Arial" charset="0"/>
            </a:endParaRPr>
          </a:p>
          <a:p>
            <a:pPr algn="ctr"/>
            <a:r>
              <a:rPr lang="ru-RU" sz="1400" b="1">
                <a:solidFill>
                  <a:srgbClr val="00B050"/>
                </a:solidFill>
                <a:cs typeface="Arial" charset="0"/>
              </a:rPr>
              <a:t>1000</a:t>
            </a:r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385707" y="2268537"/>
          <a:ext cx="8001056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5909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910" name="TextBox 40"/>
          <p:cNvSpPr txBox="1">
            <a:spLocks noChangeArrowheads="1"/>
          </p:cNvSpPr>
          <p:nvPr/>
        </p:nvSpPr>
        <p:spPr bwMode="auto">
          <a:xfrm>
            <a:off x="5072063" y="1785938"/>
            <a:ext cx="3286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cs typeface="Arial" charset="0"/>
              </a:rPr>
              <a:t>2016-2020 гг.</a:t>
            </a:r>
          </a:p>
          <a:p>
            <a:pPr algn="ctr"/>
            <a:r>
              <a:rPr lang="ru-RU" sz="1600" b="1">
                <a:solidFill>
                  <a:srgbClr val="00589A"/>
                </a:solidFill>
                <a:cs typeface="Arial" charset="0"/>
              </a:rPr>
              <a:t>16 479,80 млн. руб.</a:t>
            </a:r>
          </a:p>
          <a:p>
            <a:pPr algn="ctr"/>
            <a:r>
              <a:rPr lang="ru-RU" sz="1600" b="1">
                <a:solidFill>
                  <a:srgbClr val="C00000"/>
                </a:solidFill>
                <a:cs typeface="Arial" charset="0"/>
              </a:rPr>
              <a:t>  </a:t>
            </a:r>
            <a:r>
              <a:rPr lang="ru-RU" sz="1600" b="1">
                <a:solidFill>
                  <a:srgbClr val="FF0000"/>
                </a:solidFill>
                <a:cs typeface="Arial" charset="0"/>
              </a:rPr>
              <a:t>6 877,00 млн.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" y="571500"/>
          <a:ext cx="8786813" cy="6167438"/>
        </p:xfrm>
        <a:graphic>
          <a:graphicData uri="http://schemas.openxmlformats.org/drawingml/2006/table">
            <a:tbl>
              <a:tblPr/>
              <a:tblGrid>
                <a:gridCol w="411846"/>
                <a:gridCol w="3160029"/>
                <a:gridCol w="642937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1527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№ </a:t>
                      </a:r>
                      <a:r>
                        <a:rPr lang="ru-RU" sz="900" b="1" i="0" u="none" strike="noStrike" dirty="0" err="1">
                          <a:latin typeface="Arial" pitchFamily="34" charset="0"/>
                          <a:cs typeface="Arial" pitchFamily="34" charset="0"/>
                        </a:rPr>
                        <a:t>п</a:t>
                      </a:r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r>
                        <a:rPr lang="ru-RU" sz="900" b="1" i="0" u="none" strike="noStrike" dirty="0" err="1">
                          <a:latin typeface="Arial" pitchFamily="34" charset="0"/>
                          <a:cs typeface="Arial" pitchFamily="34" charset="0"/>
                        </a:rPr>
                        <a:t>п</a:t>
                      </a:r>
                      <a:endParaRPr lang="ru-RU" sz="9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Проекты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млн. руб.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Годы реализации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2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39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Реконструкция основных производственных корпусов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440,41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Arial" pitchFamily="34" charset="0"/>
                          <a:cs typeface="Arial" pitchFamily="34" charset="0"/>
                        </a:rPr>
                        <a:t>440,41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340,41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340,41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производства транзисторов и МИС СВЧ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767,50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1 297,80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846,60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247,40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3 159,30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797,80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397,00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2 094,80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67,50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449,60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47,40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1 064,50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производства СВЧ </a:t>
                      </a:r>
                      <a:r>
                        <a:rPr lang="ru-RU" sz="800" b="0" i="0" u="none" strike="noStrike" dirty="0" err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субмодулей</a:t>
                      </a:r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514,30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1 259,90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1 586,30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1 678,80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5 039,30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358,00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709,90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1 250,00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847,00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3 164,90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36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156,30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336,30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831,80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1 874,40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2638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для создания производственно-технологической базы разработки и серийного выпуска сверхвысокочастотных многофункциональных монолитных интегральных схем на основе материалов А3В5 и алмаза в диапазоне частот до 100 ГГц в обеспечение современных и перспективных систем радиоэлектронного вооружения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725,90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897,20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2 039,90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1 380,50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2 952,30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7 995,80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263852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515,70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1 433,60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805,60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1 715,30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4 970,20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263852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210,20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397,20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606,30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574,90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1 237,00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3 025,60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22017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и создание современной технологической базы выпуска электровакуумных приборов СВЧ в обеспечение работы перспективных ЗРК дальнего, среднего и ближнего радиуса действия, систем высокоточного оружия, наземных и бортовых комплексов космической связи и </a:t>
                      </a:r>
                      <a:r>
                        <a:rPr lang="ru-RU" sz="8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навигации</a:t>
                      </a:r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263,30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3 348,10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3 000,00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1 378,80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7 990,20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0174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160,50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2 156,10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2 000,00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848,00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5 164,60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0174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102,80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1 192,00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1 000,00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530,80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2 825,60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38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для создания производственно-технологического комплекса серийного выпуска керамики низкотемпературного обжига (LTCC), многослойных керамических плат, пассивных сверхвысокочастотных устройств и корпусов на её основе для изготовления сверхвысокочастотных модулей и устройств в диапазоне частот до </a:t>
                      </a:r>
                      <a:r>
                        <a:rPr lang="ru-RU" sz="8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40ГГц</a:t>
                      </a:r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348,70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1 127,40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956,40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1 162,30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602,20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4 197,00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852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208,70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1 658,70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852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827,40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456,40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562,30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552,20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2 538,30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49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и реконструкция с целью создания контрольно-измерительных и испытательных комплексов для обеспечения промышленного выпуска мощных СВЧ транзисторов, МИС, блоков и СВЧ модулей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1 166,10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1 712,00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2 247,00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2 326,60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7 451,70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76496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1 046,10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953,90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1 200,00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601,30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3 801,30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76496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758,10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1 047,00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1 725,30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3 650,40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017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для создания центра высокопрецизионной металлообработки для обеспечения серийного выпуска электровакуумных и твердотельных сверхвысокочастотных приборов и устройств и составных частей объектов высокоточного радиоэлектронного вооружения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1 137,00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1 502,70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2 078,00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5 517,70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0174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2 200,00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0174">
                <a:tc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537,00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802,70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1 678,00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3 317,70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638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для создания производственно-технологического комплекса для серийного выпуска оптимальной номенклатуры </a:t>
                      </a:r>
                      <a:r>
                        <a:rPr lang="ru-RU" sz="800" b="0" i="0" u="none" strike="noStrike" dirty="0" err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высокоинтегрированных</a:t>
                      </a:r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многофункциональных сверхвысокочастотных модулей на основе унифицированных электронных компонентов и функциональных устройств сантиметрового и миллиметрового диапазонов длин волн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228,70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1 549,40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1 827,90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3 053,60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7 009,60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3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208,70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691,30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938,50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942,30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2 980,80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3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150,00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858,10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889,40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2 111,30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4 028,80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63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ИТОГО:</a:t>
                      </a:r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1 722,21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2 557,70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2 696,20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7 743,70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7 886,60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9 308,50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8 200,00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8 686,10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48 801,01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391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986" marR="4986" marT="4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1 158,00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1 507,70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1 807,50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5 182,30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4 453,90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5 272,90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3 645,40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3 107,60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26 135,30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3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986" marR="4986" marT="4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собственные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564,21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1 050,00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888,70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2 561,40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3 432,70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4 035,60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4 554,60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5 578,50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22 665,71</a:t>
                      </a:r>
                    </a:p>
                  </a:txBody>
                  <a:tcPr marL="4986" marR="4986" marT="4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0105" y="6"/>
            <a:ext cx="7555175" cy="5000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002060"/>
                </a:solidFill>
                <a:latin typeface="Arial Black" pitchFamily="34" charset="0"/>
              </a:rPr>
              <a:t>ПРЕДЛАГАЕМЫЙ ВАРИАНТ РЕАЛИЗАЦИИ ИНВЕСТИЦИОННЫХ ПРОЕКТОВ В РАМКАХ ФЦП ОПК </a:t>
            </a:r>
            <a:endParaRPr lang="ru-RU" sz="17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5391150" y="2286000"/>
            <a:ext cx="466725" cy="357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4857750" y="3000375"/>
            <a:ext cx="500063" cy="357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0800000">
            <a:off x="4886325" y="4429125"/>
            <a:ext cx="971550" cy="357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4857750" y="5000625"/>
            <a:ext cx="1500188" cy="357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4905375" y="5715000"/>
            <a:ext cx="952500" cy="357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7125494" y="4634706"/>
            <a:ext cx="5715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859338" y="4857750"/>
            <a:ext cx="7937" cy="1457325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568825" y="4633913"/>
            <a:ext cx="569913" cy="158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144169" y="2856706"/>
            <a:ext cx="142875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172994" y="2847181"/>
            <a:ext cx="142875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054056" y="5161757"/>
            <a:ext cx="714375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503988" y="5921375"/>
            <a:ext cx="785812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5381625" y="2095500"/>
            <a:ext cx="9525" cy="78740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262" name="Рисунок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Прямоугольник 2"/>
          <p:cNvSpPr>
            <a:spLocks noChangeArrowheads="1"/>
          </p:cNvSpPr>
          <p:nvPr/>
        </p:nvSpPr>
        <p:spPr bwMode="auto">
          <a:xfrm>
            <a:off x="571500" y="106363"/>
            <a:ext cx="8286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29297B"/>
                </a:solidFill>
                <a:latin typeface="Arial Black" pitchFamily="34" charset="0"/>
              </a:rPr>
              <a:t>РЕАЛИЗАЦИЯ ИНВЕСТПРОЕКТОВ ФГУП «НПП «ИСТОК»</a:t>
            </a:r>
          </a:p>
        </p:txBody>
      </p:sp>
      <p:pic>
        <p:nvPicPr>
          <p:cNvPr id="37890" name="Рисунок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5496" y="638591"/>
          <a:ext cx="9001000" cy="6030769"/>
        </p:xfrm>
        <a:graphic>
          <a:graphicData uri="http://schemas.openxmlformats.org/drawingml/2006/table">
            <a:tbl>
              <a:tblPr/>
              <a:tblGrid>
                <a:gridCol w="272788"/>
                <a:gridCol w="37304"/>
                <a:gridCol w="290846"/>
                <a:gridCol w="2927454"/>
                <a:gridCol w="504056"/>
                <a:gridCol w="720080"/>
                <a:gridCol w="792088"/>
                <a:gridCol w="792088"/>
                <a:gridCol w="648072"/>
                <a:gridCol w="648072"/>
                <a:gridCol w="648072"/>
                <a:gridCol w="720080"/>
              </a:tblGrid>
              <a:tr h="12542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п/п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Проекты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  <a:p>
                      <a:pPr algn="ctr" fontAlgn="ctr"/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 руб.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8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75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для создания производственно-технологической базы разработки и серийного выпуска сверхвысокочастотных многофункциональных монолитных интегральных схем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ГГц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2 488,8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5 300,8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206,2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7 995,8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497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и создание современной технологической базы выпуска электровакуумных приборов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СВЧ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2 940,2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3 000,0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2 050,0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7 990,2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0405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ОАО "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Росэлектроника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"</a:t>
                      </a:r>
                    </a:p>
                  </a:txBody>
                  <a:tcPr marL="5528" marR="5528" marT="55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и реконструкция с целью создания контрольно-измерительных и испытательных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комплексов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1 625,2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3 547,6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1 877,2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401,7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7 451,7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99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для создания центра высокопрецизионной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металлообработки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2 525,4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1 902,7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819,6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5 517,7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008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Техническое перевооружение для создания производственно-технологического комплекса для серийного выпуска оптимальной номенклатуры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высокоинтегрированных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многофункциональных сверхвысокочастотных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модулей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1 000,0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3 000,0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967,8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4 967,8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3028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 ПО ПРОЕКТАМ: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8 090,8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13 939,1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11 015,4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877,9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33 923,2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4048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vert="vert27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8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4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НОВЫЕ ПРОЕКТЫ,  ТРЕБУЮЩИЕ ВКЛЮЧЕНИЯ В ФЦП</a:t>
                      </a:r>
                    </a:p>
                  </a:txBody>
                  <a:tcPr marL="5528" marR="5528" marT="55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Техническое перевооружение с целью создания производственно-технологического комплекса разработки и серийного изготовления активных радиолокационных головок самонаведения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1 000,0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3 000,0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3 000,0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7 000,0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3028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ВСЕГО:</a:t>
                      </a:r>
                    </a:p>
                  </a:txBody>
                  <a:tcPr marL="5528" marR="5528" marT="5528" marB="0" anchor="ctr" anchorCtr="1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40 923,2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Якорная компания  НПП «Исток». Потенциал развития.</a:t>
            </a:r>
            <a:endParaRPr lang="ru-RU" sz="2400" smtClean="0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2588" y="1412875"/>
            <a:ext cx="7921625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Параметры инвестиционной программы НПП Исток на период 2012-2019 </a:t>
            </a:r>
            <a:r>
              <a:rPr lang="ru-RU" sz="1400" dirty="0" err="1">
                <a:latin typeface="+mn-lt"/>
              </a:rPr>
              <a:t>гг</a:t>
            </a: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Более 48 млрд. руб. В течении 8 лет. Из них: 26,1 млрд. – предоставляет бюджет ,  22,6 млрд. руб. – собственных средств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</a:rPr>
              <a:t>Эффект – </a:t>
            </a:r>
            <a:endParaRPr lang="ru-RU" sz="14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современной, высокотехнологического автоматизированного серийного производства наиболее перспективных компонентов СВЧ –электроники , в т.ч. – СВЧ- многофункциональных монолитных интегральных микросхем, перспективных электровакуумных СВЧ-приборов,  Создание многофункционального и много продуктового центра производства  современной СВЧ-керамики и  композитов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центра высокопрецизионной металлообработки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 контрольно-измерительных и испытательных комплексов обеспечивающих выпуск СВЧ-компонентов, модулей и конечных изделий любого заданного качества.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Создание высокоэффективного технологического  комплекса для производства СВЧ –модулей и конечных изделий СВЧ-электроники различного назначения.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 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Выводы о возможностях и ограничениях НПП «Исток» как якорной компании ИТК «Фрязино»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850" y="1628775"/>
            <a:ext cx="8208963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Сильные стороны НПП «Исток»,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Перевооружение имеющейся и развитие современной технологической базы и укрепление позиций как  производителя уникальной СВЧ –компонентной базы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Развитие производственных мощностей, которые могут быть использованы для производства продукции двойного и гражданского назначения.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Планируемый на ближайший период рост  финансирования производственных и  научно-исследовательских программ.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Активное участие  в программах по производству наиболее наукоемких систем  и быстро развивающих вооружения – авиация, космос,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Ограничения: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Уникальность и мало серийность заказов, отсутствие массового спроса на изделия;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Высокая себестоимость производимой продукции;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Низкая  технологическая мобильность;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Высокая доля ручного труда, низкий уровень автоматизации производства;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err="1">
                <a:latin typeface="+mn-lt"/>
              </a:rPr>
              <a:t>Вооруженческая</a:t>
            </a:r>
            <a:r>
              <a:rPr lang="ru-RU" sz="1400" dirty="0">
                <a:latin typeface="+mn-lt"/>
              </a:rPr>
              <a:t> культура производства, отсутствия культуры массового производства на рынок;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Малая доля конечных изделий. Исток – поставщик компонентой базы. Почти полностью отсутствует  конечная продукция. В лучшем случаи модули и подсистемы (например наведения).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107950" y="274638"/>
            <a:ext cx="8856663" cy="633412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4.3. Ядро кластера  «Фотоника ».  Якорная компания  </a:t>
            </a:r>
            <a:br>
              <a:rPr lang="ru-RU" sz="2400" b="1" smtClean="0"/>
            </a:br>
            <a:r>
              <a:rPr lang="ru-RU" sz="2400" b="1" smtClean="0"/>
              <a:t>НПО  «ИРЭ-Полюс».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16688" y="6492875"/>
            <a:ext cx="21336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40964" name="Прямоугольник 2"/>
          <p:cNvSpPr>
            <a:spLocks noChangeArrowheads="1"/>
          </p:cNvSpPr>
          <p:nvPr/>
        </p:nvSpPr>
        <p:spPr bwMode="auto">
          <a:xfrm>
            <a:off x="285750" y="2286000"/>
            <a:ext cx="84248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Специализация</a:t>
            </a:r>
            <a:r>
              <a:rPr lang="ru-RU" sz="1400">
                <a:latin typeface="Calibri" pitchFamily="34" charset="0"/>
              </a:rPr>
              <a:t>: научные исследования, разработки и производство компонентной  базы, оборудования и технологических систем на базе волоконных лазеров, широкого спектра характеристик ( в т.ч. технологические системы,  предназначенные для металлообработки (сварка, резка, упрочнение и т.д.) и обработки других видов материалов на базе роботизированных комплексов, а также оптоэлектронные системы связи).</a:t>
            </a:r>
          </a:p>
          <a:p>
            <a:endParaRPr lang="ru-RU" sz="1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60483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Тип технологической  системы </a:t>
            </a:r>
            <a:r>
              <a:rPr lang="ru-RU" sz="1400" smtClean="0"/>
              <a:t>: вертикально интегрированный  технологический комплекс от сырья до готовых изделий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Характеристика производственно-технологической базы: </a:t>
            </a:r>
            <a:r>
              <a:rPr lang="ru-RU" sz="1400" smtClean="0"/>
              <a:t>современный высокопроизводительные производственные комплексы с автоматизацией до 70% производственных процессов.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>Инновационный характер продукции НТО "ИРЭ-Полюс" достигается за счет осуществления так называемой "параллельной накачки" волоконных лазеров и усилителей. Это позволяет реализовывать практически неограниченную выходную мощность и обеспечивает высокую надежность и длительный срок службы приборов. НТО "ИРЭ-Полюс" имеет огромный опыт исследований в области безизлучательного переноса энергии в редкоземельных ионах.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>Это позволило "ИРЭ-Полюс" создать собственную технологию производства уникальных типов активной среды для волоконных источников и усилителей оптического излучения.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> </a:t>
            </a:r>
            <a:br>
              <a:rPr lang="ru-RU" sz="1400" smtClean="0"/>
            </a:br>
            <a:r>
              <a:rPr lang="ru-RU" sz="1400" smtClean="0"/>
              <a:t>НТО "ИРЭ-Полюс" самостоятельно выпускает 90% всей элементной базы, на которой основано производство приборов. Все волоконные компоненты собственного изготовления и получаемые от внешних поставщиков перед использованием проходят строгое тестирование и испытания. </a:t>
            </a:r>
            <a:br>
              <a:rPr lang="ru-RU" sz="1400" smtClean="0"/>
            </a:br>
            <a:r>
              <a:rPr lang="ru-RU" sz="1400" smtClean="0"/>
              <a:t>НТО "ИРЭ-Полюс" производит более 200 видов активного волокна, каждый из которых специально разработан для оптимизации параметров определенных устройств.</a:t>
            </a:r>
            <a:br>
              <a:rPr lang="ru-RU" sz="1400" smtClean="0"/>
            </a:br>
            <a:r>
              <a:rPr lang="ru-RU" sz="1400" smtClean="0"/>
              <a:t>НТО "ИРЭ-Полюс" располагает обширными возможностями тестирования полупроводниковых диодов накачки для определения их срока работы. Каждый диод проходит прогон на протяжении 1000 часов при повышенной температуре диода.</a:t>
            </a:r>
          </a:p>
          <a:p>
            <a:pPr marL="0" indent="0" eaLnBrk="1" hangingPunct="1">
              <a:buFont typeface="Arial" charset="0"/>
              <a:buNone/>
            </a:pPr>
            <a:endParaRPr lang="ru-RU" sz="14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/>
            </a:r>
            <a:br>
              <a:rPr lang="ru-RU" sz="1400" smtClean="0"/>
            </a:br>
            <a:endParaRPr lang="ru-RU" sz="140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175" y="1052513"/>
            <a:ext cx="8229600" cy="4525962"/>
          </a:xfrm>
        </p:spPr>
        <p:txBody>
          <a:bodyPr rtlCol="0">
            <a:normAutofit fontScale="4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НТО «ИРЭ-Полюс», совместно с другими компаниями Группы, разрабатывает и серийно производит волоконные и лазерные оптические компоненты, узлы, модули, приборы, подсистемы и системы для волоконной, атмосферной и спутниковой оптической связи, кабельного телевидения, лазерной обработки материалов, оптической локации, дистанционного контроля промышленных объектов и атмосферы, контрольно-измерительных задач, </a:t>
            </a:r>
            <a:r>
              <a:rPr lang="ru-RU" dirty="0" err="1"/>
              <a:t>сенсорики</a:t>
            </a:r>
            <a:r>
              <a:rPr lang="ru-RU" dirty="0"/>
              <a:t>, научных исследований и биомедицины. НТО производит также специализированное оборудование для тестирования и ресурсных испытаний волоконно-оптических и лазерных компонент и модулей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Технические </a:t>
            </a:r>
            <a:r>
              <a:rPr lang="ru-RU" b="1" dirty="0"/>
              <a:t>характеристики и </a:t>
            </a:r>
            <a:r>
              <a:rPr lang="ru-RU" b="1" dirty="0" smtClean="0"/>
              <a:t>надежность продукции 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Волоконные источники и усилители, выпускаемые НТО "ИРЭ-Полюс", демонстрируют превосходные характеристики в широком диапазоне внешних условий. Приборы работают при температуре окружающей среды от -40° до 80°С и 95% влажности, а также в открытом космосе в условиях разряженного вакуума и радиации.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Лазеры </a:t>
            </a:r>
            <a:r>
              <a:rPr lang="ru-RU" dirty="0"/>
              <a:t>НТО "ИРЭ-Полюс"  легко интегрируются в производственные процессы благодаря низкому энергопотреблению от бытовой электросети 220 В, простоте эксплуатации (не требуют </a:t>
            </a:r>
            <a:r>
              <a:rPr lang="ru-RU" dirty="0" smtClean="0"/>
              <a:t>квалифицированного </a:t>
            </a:r>
            <a:r>
              <a:rPr lang="ru-RU" dirty="0"/>
              <a:t>обслуживания), исключительно высокой надежности и низкой стоимости. 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Продукция: </a:t>
            </a:r>
            <a:r>
              <a:rPr lang="ru-RU" dirty="0"/>
              <a:t>НТО «ИРЭ-Полюс» предлагает на российском рынке более 600 передовых продуктов, многие из которых не имеют аналогов на мировом рынке высоких </a:t>
            </a:r>
            <a:r>
              <a:rPr lang="ru-RU" dirty="0" err="1" smtClean="0"/>
              <a:t>технологий.</a:t>
            </a:r>
            <a:r>
              <a:rPr lang="ru-RU" b="1" dirty="0" err="1" smtClean="0"/>
              <a:t>В</a:t>
            </a:r>
            <a:r>
              <a:rPr lang="ru-RU" b="1" dirty="0" smtClean="0"/>
              <a:t> се </a:t>
            </a:r>
            <a:r>
              <a:rPr lang="ru-RU" b="1" dirty="0"/>
              <a:t>конечные продукты для российского рынка производятся в России.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1175" y="333375"/>
            <a:ext cx="8229600" cy="633413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400" b="1" dirty="0" smtClean="0"/>
              <a:t>Якорная компания  НПО «Полюс». </a:t>
            </a:r>
            <a:r>
              <a:rPr lang="ru-RU" sz="2400" b="1" dirty="0"/>
              <a:t>Технологические возможности и продукция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88125" y="6492875"/>
            <a:ext cx="21336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288" y="115888"/>
            <a:ext cx="8137525" cy="6556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Продукты ИРЭ «Полюс»: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Уникальная серий новейших промышленных волоконных лазеров с мощностью непрерывного излучения до 50 кВт, по мощности, КПД, надежности и совокупности других параметров на порядок превосходящих лазеры </a:t>
            </a:r>
            <a:r>
              <a:rPr lang="ru-RU" sz="1400" dirty="0" err="1">
                <a:latin typeface="+mn-lt"/>
              </a:rPr>
              <a:t>киловаттного</a:t>
            </a:r>
            <a:r>
              <a:rPr lang="ru-RU" sz="1400" dirty="0">
                <a:latin typeface="+mn-lt"/>
              </a:rPr>
              <a:t> диапазона на кристаллах YAG и углекислом газе. Эта серия открывает абсолютно новые возможности в лазерной обработке металлов, сплавов и композитных материалов для автомобильной, судостроительной, аэрокосмической, нефтегазовой, атомной и других отраслей промышленности.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err="1">
                <a:latin typeface="+mn-lt"/>
              </a:rPr>
              <a:t>Одномодовые</a:t>
            </a:r>
            <a:r>
              <a:rPr lang="ru-RU" sz="1400" dirty="0">
                <a:latin typeface="+mn-lt"/>
              </a:rPr>
              <a:t> волоконные лазеры с различными длинами волн излучения в области 1040-2200 </a:t>
            </a:r>
            <a:r>
              <a:rPr lang="ru-RU" sz="1400" dirty="0" err="1">
                <a:latin typeface="+mn-lt"/>
              </a:rPr>
              <a:t>нм</a:t>
            </a:r>
            <a:r>
              <a:rPr lang="ru-RU" sz="1400" dirty="0">
                <a:latin typeface="+mn-lt"/>
              </a:rPr>
              <a:t>, непрерывной или средней выходной мощностью до 1 кВт и шириной линии излучения от 100 ГГц до 10 кГц, в том числе перестраиваемые в широком спектральном диапазоне.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Мощные импульсные волоконные лазеры, в том числе для лазерных маркеров.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Диодные лазерные модули и системы с волоконным выводом излучения и выходной мощностью от единиц ватт до 5 кВт для приборостроения, медицинской лазерной аппаратуры и </a:t>
            </a:r>
            <a:r>
              <a:rPr lang="ru-RU" sz="1400" dirty="0" err="1">
                <a:latin typeface="+mn-lt"/>
              </a:rPr>
              <a:t>материалообработки</a:t>
            </a:r>
            <a:r>
              <a:rPr lang="ru-RU" sz="1400" dirty="0">
                <a:latin typeface="+mn-lt"/>
              </a:rPr>
              <a:t>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Волоконные одноканальные и DWDM усилители цифровых и аналоговых оптических сигналов C, L, S, Q, O и других диапазонов с уровнем выходной мощности до 10 Вт, в том числе усилительные блоки, модули и подсистемы, скоростные волоконно-оптические системы передачи данных со спектральным уплотнением каналов, скоростные транспондеры – для телекоммуникации.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Многоканальные ITU-источники и другие устройства для контроля параметров DWDM-устройств и волоконно-оптических усилителей.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Уникальные медицинские лазерные системы.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Широкий набор волоконно-оптических компонентов, в том числе </a:t>
            </a:r>
            <a:r>
              <a:rPr lang="ru-RU" sz="1400" dirty="0" err="1">
                <a:latin typeface="+mn-lt"/>
              </a:rPr>
              <a:t>каплеры</a:t>
            </a:r>
            <a:r>
              <a:rPr lang="ru-RU" sz="1400" dirty="0">
                <a:latin typeface="+mn-lt"/>
              </a:rPr>
              <a:t>, мультиплексоры и </a:t>
            </a:r>
            <a:r>
              <a:rPr lang="ru-RU" sz="1400" dirty="0" err="1">
                <a:latin typeface="+mn-lt"/>
              </a:rPr>
              <a:t>демультиплексоры</a:t>
            </a:r>
            <a:r>
              <a:rPr lang="ru-RU" sz="1400" dirty="0">
                <a:latin typeface="+mn-lt"/>
              </a:rPr>
              <a:t>, изоляторы, </a:t>
            </a:r>
            <a:r>
              <a:rPr lang="ru-RU" sz="1400" dirty="0" err="1">
                <a:latin typeface="+mn-lt"/>
              </a:rPr>
              <a:t>циркуляторы</a:t>
            </a:r>
            <a:r>
              <a:rPr lang="ru-RU" sz="1400" dirty="0">
                <a:latin typeface="+mn-lt"/>
              </a:rPr>
              <a:t>, одноканальные и многоканальные фильтры, </a:t>
            </a:r>
            <a:r>
              <a:rPr lang="ru-RU" sz="1400" dirty="0" err="1">
                <a:latin typeface="+mn-lt"/>
              </a:rPr>
              <a:t>брэгговские</a:t>
            </a:r>
            <a:r>
              <a:rPr lang="ru-RU" sz="1400" dirty="0">
                <a:latin typeface="+mn-lt"/>
              </a:rPr>
              <a:t> волоконные решетки, эквалайзеры усиления, компенсаторы дисперсии, аттенюаторы, поляризаторы, акустооптические и электрооптические модуляторы и другие элементы современных ВОЛС и волоконных лазеров.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Стенды для ресурсных испытаний лазерных диодов и модулей.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Другие специализированные оптические и лазерные компоненты, приборы и системы.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Скоростные транспондеры для систем связи.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151288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1.1. Миссия  ИТК «</a:t>
            </a:r>
            <a:r>
              <a:rPr lang="ru-RU" sz="1400" b="1" dirty="0"/>
              <a:t>Ф</a:t>
            </a:r>
            <a:r>
              <a:rPr lang="ru-RU" sz="1400" b="1" dirty="0" smtClean="0"/>
              <a:t>рязино».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Базируясь на концепции </a:t>
            </a:r>
            <a:r>
              <a:rPr lang="ru-RU" sz="1400" dirty="0" err="1" smtClean="0"/>
              <a:t>частно</a:t>
            </a:r>
            <a:r>
              <a:rPr lang="ru-RU" sz="1400" dirty="0" smtClean="0"/>
              <a:t>-государственного партнёрства в течение ближайших пяти лет сформировать условия для вхождения России в число мировых лидеров волоконного </a:t>
            </a:r>
            <a:r>
              <a:rPr lang="ru-RU" sz="1400" dirty="0" err="1" smtClean="0"/>
              <a:t>лазеростроения</a:t>
            </a:r>
            <a:r>
              <a:rPr lang="ru-RU" sz="1400" dirty="0" smtClean="0"/>
              <a:t>, волоконно-оптических систем связи, электронных приборов и систем сверхвысоких частот (СВЧ) для всех видов связи и радиолокации  и корреспондирующих с ними технологий и технологических систем электронной сферы.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16389" name="Заголовок 1"/>
          <p:cNvSpPr txBox="1">
            <a:spLocks/>
          </p:cNvSpPr>
          <p:nvPr/>
        </p:nvSpPr>
        <p:spPr bwMode="auto">
          <a:xfrm>
            <a:off x="468313" y="188913"/>
            <a:ext cx="82296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b="1">
                <a:latin typeface="Calibri" pitchFamily="34" charset="0"/>
              </a:rPr>
              <a:t>1. Предназначение  ИТК «Фрязино»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8775" y="2565400"/>
            <a:ext cx="8496300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</a:rPr>
              <a:t>1.2. Стратегические цели ИТК «Фрязино»:</a:t>
            </a:r>
            <a:endParaRPr lang="ru-RU" sz="14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закрепить и развить мировое лидерство в производстве волоконных лазеров;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добиться лидерства на отечественном и, в дальнейшем, на мировом рынке волоконно-оптических систем связи (от компонентов – к системам);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добиться лидерства на отечественном и, в дальнейшем, на мировом рынке технологий СВЧ-электроники;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внедрить новые разработки в серийное производство современных и перспективных изделий СВЧ - электроники для всех видов связи и радиолокации;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добиться лидерства на отечественном и в, дальнейшем, на мировом рынке лазерных технологических комплексов (от лазеров – к лазерным комплексам);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добиться лидерства на отечественном и, в дальнейшем, на мировом рынке смежных (корреспондирующих с волоконными лазерами, волоконно-оптическими системами связи и технологиями СВЧ-электроники) сегментов научно-производственной сферы;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создать стартовые условия для развития других научно-технологических комплексов, базирующихся на территории городского округа Фрязино.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Якорная компания  НПО «ИРЭ-Полюс». Рынки сбыта продукции.</a:t>
            </a:r>
          </a:p>
        </p:txBody>
      </p:sp>
      <p:pic>
        <p:nvPicPr>
          <p:cNvPr id="45060" name="Рисунок 98"/>
          <p:cNvPicPr>
            <a:picLocks noChangeAspect="1" noChangeArrowheads="1"/>
          </p:cNvPicPr>
          <p:nvPr/>
        </p:nvPicPr>
        <p:blipFill>
          <a:blip r:embed="rId2"/>
          <a:srcRect b="6595"/>
          <a:stretch>
            <a:fillRect/>
          </a:stretch>
        </p:blipFill>
        <p:spPr bwMode="auto">
          <a:xfrm>
            <a:off x="900113" y="1341438"/>
            <a:ext cx="74882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Отраслевое применение технологий, формируемых на компонентной базе НТО «ИРЭ-Полюс»</a:t>
            </a:r>
            <a:br>
              <a:rPr lang="ru-RU" sz="2400" b="1" smtClean="0"/>
            </a:br>
            <a:endParaRPr lang="ru-RU" sz="2400" b="1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46084" name="Рисунок 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955800"/>
            <a:ext cx="80899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Корпорация </a:t>
            </a:r>
            <a:r>
              <a:rPr lang="en-US" sz="1400" dirty="0"/>
              <a:t>IPG</a:t>
            </a:r>
            <a:r>
              <a:rPr lang="ru-RU" sz="1400" dirty="0"/>
              <a:t>  реализует  инвестиционный  проект  целью которого является формирование на базе ИРЭ-Полюс крупного научного-производственного центра лазерной промышленности и современного высокоавтоматизированного машиностроения.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За период с 2012 по 2020 г. ожидаются частные инвестиции в проект на сумму 30,6 млрд. руб., при этом 87% от общего объема инвестиций (26,7 млрд. руб.) предполагается получить на протяжении ближайших пяти лет - с 2012 по 2016 год. Порядка 71% (18,9 млрд. руб.) от указанной суммы предполагается направить на создание инновационной инфраструктуры (оснащенного современным исследовательским и технологическим оборудованием научно-исследовательского комплекса и производственного комплекса для размещения участников-интеграторов), обеспечивающей запланированный стремительный рост объемов </a:t>
            </a:r>
            <a:r>
              <a:rPr lang="ru-RU" sz="1400" dirty="0" smtClean="0"/>
              <a:t>реализации.</a:t>
            </a: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4710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Якорная компания  НПО «ИРЭ-Полюс». Потенциал развития.</a:t>
            </a:r>
            <a:endParaRPr lang="ru-RU" sz="240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ИТК «Фрязино». Конкурентные преимущества ключевых участников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 rtlCol="0">
            <a:normAutofit fontScale="4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 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dirty="0" smtClean="0"/>
              <a:t>1. НТО </a:t>
            </a:r>
            <a:r>
              <a:rPr lang="ru-RU" sz="3400" b="1" dirty="0"/>
              <a:t>«ИРЭ-Полюс». Основное конкурентное преимущество: </a:t>
            </a:r>
            <a:endParaRPr lang="ru-RU" sz="3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входит в состав международной корпорации </a:t>
            </a:r>
            <a:r>
              <a:rPr lang="en-US" dirty="0"/>
              <a:t>IPG Photonics</a:t>
            </a:r>
            <a:r>
              <a:rPr lang="ru-RU" dirty="0"/>
              <a:t>, которая является родоначальником направления волоконных лазеров в мире и владеет всеми базовыми патентами и технологиями в этом секторе;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100</a:t>
            </a:r>
            <a:r>
              <a:rPr lang="ru-RU" dirty="0"/>
              <a:t>% вертикальной интеграции, включающей собственное производство всех необходимых критических компонентов, компания уже сегодня стала мировым лидером и законодателем мод на мировом лазерном рынке.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Основная </a:t>
            </a:r>
            <a:r>
              <a:rPr lang="ru-RU" dirty="0"/>
              <a:t>доля  рынка контролируется ИРЭ-Полюс -</a:t>
            </a:r>
            <a:r>
              <a:rPr lang="en-US" dirty="0"/>
              <a:t>IPG </a:t>
            </a:r>
            <a:r>
              <a:rPr lang="ru-RU" dirty="0"/>
              <a:t>Группа производит до 75% общего объема волоконных лазеров в мире. Международные эксперты утверждают, что ближайшим конкуренты (Германия, США, Япония и пр.) отстают на 5-8 лет. НТО «ИРЭ-Полюс» - единственная компания на территории восточной Европы и Азии, которая серийно производит волоконные лазеры различной мощности для различных применений.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</a:t>
            </a:r>
            <a:r>
              <a:rPr lang="ru-RU" dirty="0"/>
              <a:t>настоящее время большая часть (свыше 60%) продукции поставляется за рубеж, возможность роста доли поставок внутри РФ - важнейшее текущее конкурентное преимущество  НТО «ИРЭ-Полюс» как Российской компании. Сегодняшний объем продажи  продукции  на российском рынке - около 100 млн. долл.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/>
              <a:t>НПП «Исток». Основное конкурентное преимущество:</a:t>
            </a:r>
            <a:endParaRPr lang="ru-RU" sz="16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крупный российский научный и производственный комплекс в области СВЧ электроники, который в настоящее время поддерживает около 30% всей номенклатуры изделий СВЧ-электроники, выпускаемой в России, что определяет его головную роль в отрасли;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входит в холдинг «Российская электроника» Государственной корпорации «Российские технологии»;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имеет собственную научную и образовательную базы;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имеет собственные уникальные научные разработки и серийный выпуск уникальной продукции, эффективно конкурирующей как на российском, так и на зарубежных рынках;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имеет и реализует программу коммерциализации научных разработок и развития производства продукции общегражданского и промышленного потребления.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/>
              <a:t>Исходя из оценки потенциальных возможностей потребления на внутреннем рынке в более чем 100 млрд. рублей, важнейшей задачей, стоящей перед  участниками ИТК «Фрязино», является интеграция усилий по обеспечению быстрого наращиванию присутствия на российском рынке.</a:t>
            </a:r>
            <a:endParaRPr lang="ru-RU" sz="14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Основное </a:t>
            </a:r>
            <a:r>
              <a:rPr lang="ru-RU" sz="1400" b="1" dirty="0"/>
              <a:t>конкурентное преимущество г. Фрязино: </a:t>
            </a: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Накоплен, </a:t>
            </a:r>
            <a:r>
              <a:rPr lang="ru-RU" sz="1400" dirty="0"/>
              <a:t>но пока не реализован значительный инновационный потенциал </a:t>
            </a:r>
            <a:r>
              <a:rPr lang="ru-RU" sz="1400" dirty="0" err="1"/>
              <a:t>Наукограда</a:t>
            </a:r>
            <a:r>
              <a:rPr lang="ru-RU" sz="1400" dirty="0"/>
              <a:t> Фрязино.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Главное </a:t>
            </a:r>
            <a:r>
              <a:rPr lang="ru-RU" sz="1400" dirty="0"/>
              <a:t>преимущество </a:t>
            </a:r>
            <a:r>
              <a:rPr lang="ru-RU" sz="1400" dirty="0" err="1"/>
              <a:t>г.Фрязино</a:t>
            </a:r>
            <a:r>
              <a:rPr lang="ru-RU" sz="1400" dirty="0"/>
              <a:t> в компактном размещении ряда </a:t>
            </a:r>
            <a:r>
              <a:rPr lang="ru-RU" sz="1400" dirty="0" err="1"/>
              <a:t>высотехнологичных</a:t>
            </a:r>
            <a:r>
              <a:rPr lang="ru-RU" sz="1400" dirty="0"/>
              <a:t>, с большим потенциалом развития предприятий , а также компактно проживающие  высоко квалифицированные кадровые ресурсы научно-технического профиля.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Основой инновационного развития города Фрязино являются 25 предприятий </a:t>
            </a:r>
            <a:r>
              <a:rPr lang="ru-RU" sz="1400" u="sng" dirty="0"/>
              <a:t>научно-производственного комплекса (НПК)</a:t>
            </a:r>
            <a:r>
              <a:rPr lang="ru-RU" sz="1400" dirty="0"/>
              <a:t>. Продукция  этих предприятий в экономике города, как </a:t>
            </a:r>
            <a:r>
              <a:rPr lang="ru-RU" sz="1400" dirty="0" err="1"/>
              <a:t>Наукограда</a:t>
            </a:r>
            <a:r>
              <a:rPr lang="ru-RU" sz="1400" dirty="0"/>
              <a:t> Российской Федерации, по данным за 2010 и 2011 </a:t>
            </a:r>
            <a:r>
              <a:rPr lang="ru-RU" sz="1400" dirty="0" err="1"/>
              <a:t>г.г</a:t>
            </a:r>
            <a:r>
              <a:rPr lang="ru-RU" sz="1400" dirty="0"/>
              <a:t>. составляет ежегодно более 10 миллиардов рублей или 70,7% относительно общего объема отгруженных товаров, выполненных работ, за исключением объектов инженерной, транспортной инфраструктуры, связи и объектов образования города.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Ведущими предприятиями в разработке инновационной научно-технической продукции, объем которой превышает 1 миллиард рублей, являются ФГУП НПП «Исток», ООО «НТО «ИРЭ-Полюс», ООО «ВЕЗА», ООО «НОВЫЙ ГОРОД».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215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827088" y="836613"/>
          <a:ext cx="8045450" cy="5543550"/>
        </p:xfrm>
        <a:graphic>
          <a:graphicData uri="http://schemas.openxmlformats.org/presentationml/2006/ole">
            <p:oleObj spid="_x0000_s21510" name="Visio" r:id="rId3" imgW="9820989" imgH="6760756" progId="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smtClean="0"/>
              <a:t>ИТК «Фрязино. Прямая кооперация  якорных компаний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88125" y="6308725"/>
            <a:ext cx="21336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52228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341438"/>
            <a:ext cx="8767763" cy="4856162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Направления возможных совместных работ ФГУП «НПП «Исток» и «ИРЭ-Полюс» в рамках ИТК «Фрязино»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318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/>
              <a:t>1. Создание </a:t>
            </a:r>
            <a:r>
              <a:rPr lang="ru-RU" sz="1600" b="1" dirty="0"/>
              <a:t>СВЧ генераторов со сверхмалым уровнем фазовых шумов</a:t>
            </a:r>
            <a:endParaRPr lang="ru-RU" sz="16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53253" name="Picture 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792288"/>
            <a:ext cx="6624637" cy="34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Прямоугольник 6"/>
          <p:cNvSpPr>
            <a:spLocks noChangeArrowheads="1"/>
          </p:cNvSpPr>
          <p:nvPr/>
        </p:nvSpPr>
        <p:spPr bwMode="auto">
          <a:xfrm>
            <a:off x="982663" y="5445125"/>
            <a:ext cx="7343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alibri" pitchFamily="34" charset="0"/>
              </a:rPr>
              <a:t>Создание оптоэлектронных автогенераторов (ОЭА) СВЧ колебаний, обеспечивающих сверхвысокую чистоту спектральной линии (ультранизкий фазовый шум) сигнала.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ъект 2"/>
          <p:cNvSpPr>
            <a:spLocks noGrp="1"/>
          </p:cNvSpPr>
          <p:nvPr>
            <p:ph idx="1"/>
          </p:nvPr>
        </p:nvSpPr>
        <p:spPr>
          <a:xfrm>
            <a:off x="539750" y="333375"/>
            <a:ext cx="8229600" cy="8921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600" b="1" smtClean="0"/>
              <a:t>2. НИОКР по лазерной обработке металлов, сплавов и композитных материалов на основе мощных высокоэффективных волоконных лазеров НТО «ИРЭ-Полюс» для производства СВЧ приборов и устройств «ФГУП НПП «Исток».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4276" name="Прямоугольник 5"/>
          <p:cNvSpPr>
            <a:spLocks noChangeArrowheads="1"/>
          </p:cNvSpPr>
          <p:nvPr/>
        </p:nvSpPr>
        <p:spPr bwMode="auto">
          <a:xfrm>
            <a:off x="636588" y="1233488"/>
            <a:ext cx="7561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alibri" pitchFamily="34" charset="0"/>
              </a:rPr>
              <a:t>ОКР по разработке технологий обработки (резки) материалов для электронной промышленности.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188" y="1844675"/>
            <a:ext cx="7658100" cy="4654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3. Совместные исследования и разработки в области СВЧ </a:t>
            </a:r>
            <a:r>
              <a:rPr lang="ru-RU" sz="1600" b="1" dirty="0" err="1">
                <a:latin typeface="+mn-lt"/>
              </a:rPr>
              <a:t>фотоники</a:t>
            </a:r>
            <a:r>
              <a:rPr lang="ru-RU" sz="1600" b="1" dirty="0">
                <a:latin typeface="+mn-lt"/>
              </a:rPr>
              <a:t>: преобразования сигналов из СВЧ диапазона в световой и обратно, с целью использования преимуществ каждого диапазона для обработки и передачи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</a:rPr>
              <a:t>3.1.Преобразование сигнала из СВЧ диапазона в световой</a:t>
            </a:r>
            <a:r>
              <a:rPr lang="ru-RU" sz="1400" dirty="0">
                <a:latin typeface="+mn-lt"/>
              </a:rPr>
              <a:t>, т.е. вверх по частоте, в отличие от обычно применяемого преобразования вниз, в область промежуточных частот, позволяет создавать перестраиваемые фильтры, аналого-цифровые преобразователи, а также генераторы СВЧ сигналов произвольной формы с уникальными характеристиками для применения в радиолокационных и связных системах.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</a:rPr>
              <a:t>3.2. Генерация СВЧ и КВЧ (ТГц) сигналов с помощью оптических источников мощности (лазеров).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 В качестве целей применения этих приборов называются: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Космическая связь на частоте 670 ГГц (</a:t>
            </a:r>
            <a:r>
              <a:rPr lang="ru-RU" sz="1400" dirty="0" err="1">
                <a:latin typeface="+mn-lt"/>
              </a:rPr>
              <a:t>неперехватываемая</a:t>
            </a:r>
            <a:r>
              <a:rPr lang="ru-RU" sz="1400" dirty="0">
                <a:latin typeface="+mn-lt"/>
              </a:rPr>
              <a:t> с земли из-за большого затухания в атмосфере)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Связь (в том числе на поле боя) на частоте 220 ГГц (широкая полоса обеспечивает большую пропускную способность для передачи видео и цифровых данных)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Системы точного оружия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latin typeface="+mn-lt"/>
              </a:rPr>
              <a:t>Прикладная спектроскопия (бесконтактный анализ свойств материалов и технологических процессов, «электронный нос»)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ъект 2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3.3.Применение СВЧ-полупроводниковых элементов и МИС для создания приборов и устройств фотоники</a:t>
            </a:r>
            <a:r>
              <a:rPr lang="ru-RU" sz="1400" smtClean="0"/>
              <a:t>,  в частности, монолитных фотоприёмников для современных волоконно-оптических линий связи (ВОЛС) со скоростью передачи данных 100ГГб/с и выше, в которых фотодетектор может быть интегрирован с СВЧ усилителями «ФГУП НПП «Исток».</a:t>
            </a:r>
          </a:p>
          <a:p>
            <a:pPr marL="0" indent="0" eaLnBrk="1" hangingPunct="1">
              <a:buFont typeface="Arial" charset="0"/>
              <a:buNone/>
            </a:pPr>
            <a:endParaRPr lang="ru-RU" sz="14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3.4. Разработка оптоэлектронных элементов и систем передачи аналоговых сигналов СВЧ и мм диапазонов по оптоволоконным линиям связи.</a:t>
            </a:r>
            <a:endParaRPr lang="ru-RU" sz="14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>Модуляция света (ИК) СВЧ сигналом позволяет передавать и распределять информацию по оптоволокну, потери в котором составляют 0.1 дБ/км, в то время как потери в коаксиальной линии 1дБ на 30см.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>Несопоставимы и массы - 0.2кг/км у оптоволоконной, против 560кг/км у коаксиальной линии связи.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>Такие системы предназначены в первую очередь для кораблей, летательных и космических аппаратов.</a:t>
            </a:r>
          </a:p>
          <a:p>
            <a:pPr marL="0" indent="0" eaLnBrk="1" hangingPunct="1">
              <a:buFont typeface="Arial" charset="0"/>
              <a:buNone/>
            </a:pPr>
            <a:endParaRPr lang="ru-RU" sz="1400" smtClean="0"/>
          </a:p>
          <a:p>
            <a:pPr marL="0" indent="0" eaLnBrk="1" hangingPunct="1">
              <a:buFont typeface="Arial" charset="0"/>
              <a:buNone/>
            </a:pPr>
            <a:endParaRPr lang="ru-RU" sz="140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428625"/>
            <a:ext cx="8713788" cy="585787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1.2. Главная замысел создания  ИТК </a:t>
            </a:r>
            <a:r>
              <a:rPr lang="ru-RU" sz="1400" b="1" dirty="0"/>
              <a:t>«Фрязино»: </a:t>
            </a:r>
            <a:endParaRPr lang="ru-RU" sz="14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– </a:t>
            </a:r>
            <a:r>
              <a:rPr lang="ru-RU" sz="1400" dirty="0"/>
              <a:t>генерация  «прорывной» в плане науки и техники, высокоэффективной, высокорентабельной продукции путем привлечения к организационному и научно-техническому процессу высококвалифицированных кадров и перспективных предприятий и организаций за счет создания комплекса привлекательных  условий для работы и жизни на определенном территориальном образовании</a:t>
            </a:r>
            <a:r>
              <a:rPr lang="ru-RU" sz="1400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1.3. Основные эффекты от создания </a:t>
            </a:r>
            <a:r>
              <a:rPr lang="ru-RU" sz="1400" b="1" dirty="0"/>
              <a:t>ИТК «Фрязино»: </a:t>
            </a: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содействие повышению конкурентоспособности предприятий и организаций, входящих в состав ИТК, повышение качества жизни на территории их базирования;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развитие инновационной, производственной, транспортной, энергетической инженерной, жилищной и социальной инфраструктуры;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содействие привлечению на территорию базирования участников кластера инвестиций (включая в </a:t>
            </a:r>
            <a:r>
              <a:rPr lang="ru-RU" sz="1400" dirty="0" err="1"/>
              <a:t>т.ч</a:t>
            </a:r>
            <a:r>
              <a:rPr lang="ru-RU" sz="1400" dirty="0"/>
              <a:t>. размещение исследовательских, </a:t>
            </a:r>
            <a:r>
              <a:rPr lang="ru-RU" sz="1400" dirty="0" err="1"/>
              <a:t>разработческих</a:t>
            </a:r>
            <a:r>
              <a:rPr lang="ru-RU" sz="1400" dirty="0"/>
              <a:t> и инжиниринговых центров российских и зарубежных компаний, стимулирование трансфера и локализации технологий производства инновационной продукции);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содействие привлечению квалифицированной рабочей силы;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развитие системы профессионального и непрерывного образования;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развитие малого и среднего предпринимательства;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обеспечение эффективной поддержки деятельности инновационных территориальных кластеров из средств консолидированного бюджета Российской Федерации и институтов развития, внебюджетных источников;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формирование, развитие и тиражирование эффективных механизмов </a:t>
            </a:r>
            <a:r>
              <a:rPr lang="ru-RU" sz="1400" dirty="0" err="1"/>
              <a:t>частно-государственного</a:t>
            </a:r>
            <a:r>
              <a:rPr lang="ru-RU" sz="1400" dirty="0"/>
              <a:t> партнерства в инновационной сфере;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развитие международной научно-технической и производственной кооперации участников кластера.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6" name="Дата 5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765175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/>
              <a:t>4. Разработка </a:t>
            </a:r>
            <a:r>
              <a:rPr lang="ru-RU" sz="1600" b="1" dirty="0"/>
              <a:t>«ФГУП НПП «Исток» промышленного комплекса СВЧ аппаратуры (на базе магнетронных генераторов) для синтеза оптических материалов на основе кварцевого стекла методом плазмохимического осаждения в СВЧ разряде</a:t>
            </a:r>
            <a:r>
              <a:rPr lang="ru-RU" sz="1600" b="1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/>
              <a:t>Особенно </a:t>
            </a:r>
            <a:r>
              <a:rPr lang="ru-RU" sz="1600" dirty="0" err="1"/>
              <a:t>эффективн</a:t>
            </a:r>
            <a:r>
              <a:rPr lang="en-US" sz="1600" dirty="0"/>
              <a:t>a</a:t>
            </a:r>
            <a:r>
              <a:rPr lang="ru-RU" sz="1600" dirty="0"/>
              <a:t> эта технология при получении волноводных структур, к которым, в частности, относятся: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Специальные волоконные </a:t>
            </a:r>
            <a:r>
              <a:rPr lang="ru-RU" sz="1600" dirty="0" err="1"/>
              <a:t>световоды</a:t>
            </a:r>
            <a:r>
              <a:rPr lang="ru-RU" sz="1600" dirty="0"/>
              <a:t> для датчиков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Волоконные </a:t>
            </a:r>
            <a:r>
              <a:rPr lang="ru-RU" sz="1600" dirty="0" err="1"/>
              <a:t>световоды</a:t>
            </a:r>
            <a:r>
              <a:rPr lang="ru-RU" sz="1600" dirty="0"/>
              <a:t>, стойкие к ионизирующим излучениям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Активированные </a:t>
            </a:r>
            <a:r>
              <a:rPr lang="ru-RU" sz="1600" dirty="0" err="1"/>
              <a:t>световоды</a:t>
            </a:r>
            <a:r>
              <a:rPr lang="ru-RU" sz="1600" dirty="0"/>
              <a:t> для мощных волоконных лазеров и усилителей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Фоточувствительные волноводы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Волноводы с многослойной светоотражающей оболочкой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Активированные пленочные структуры для волноводных лазеров и усилителей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259238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/>
              <a:t>5. Формирование </a:t>
            </a:r>
            <a:r>
              <a:rPr lang="ru-RU" sz="1600" b="1" dirty="0"/>
              <a:t>диаграммы направленности ФАР  с помощью  оптических линий задержки действительного времени. </a:t>
            </a:r>
            <a:endParaRPr lang="ru-RU" sz="16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Оптическое </a:t>
            </a:r>
            <a:r>
              <a:rPr lang="ru-RU" sz="1400" dirty="0"/>
              <a:t>управление лучом ФАР позволяет не только избавиться от громоздких и сложных в изготовлении волноводных систем, но и преодолеть принципиальную трудность, возникающую при создании </a:t>
            </a:r>
            <a:r>
              <a:rPr lang="ru-RU" sz="1400" b="1" dirty="0"/>
              <a:t>широкополосных</a:t>
            </a:r>
            <a:r>
              <a:rPr lang="ru-RU" sz="1400" dirty="0"/>
              <a:t> </a:t>
            </a:r>
            <a:r>
              <a:rPr lang="ru-RU" sz="1400" b="1" dirty="0"/>
              <a:t>ФАР</a:t>
            </a:r>
            <a:r>
              <a:rPr lang="ru-RU" sz="1400" dirty="0"/>
              <a:t>: значительное уклонение луча (</a:t>
            </a:r>
            <a:r>
              <a:rPr lang="en-US" sz="1400" dirty="0"/>
              <a:t>beam squint</a:t>
            </a:r>
            <a:r>
              <a:rPr lang="ru-RU" sz="1400" dirty="0"/>
              <a:t>) с частотой, путём применения оптических линий задержки, вместо обычно используемых </a:t>
            </a:r>
            <a:r>
              <a:rPr lang="ru-RU" sz="1400" dirty="0" err="1"/>
              <a:t>фазовращателей</a:t>
            </a:r>
            <a:r>
              <a:rPr lang="ru-RU" sz="1400" dirty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 </a:t>
            </a:r>
            <a:r>
              <a:rPr lang="ru-RU" sz="1400" dirty="0"/>
              <a:t>Результат применения линий задержки очевиден из сравнения диаграмм направленности ФАР в частотном диапазоне 10 – 20ГГц: (</a:t>
            </a:r>
            <a:r>
              <a:rPr lang="en-US" sz="1400" dirty="0"/>
              <a:t>c</a:t>
            </a:r>
            <a:r>
              <a:rPr lang="ru-RU" sz="1400" dirty="0"/>
              <a:t>) – с </a:t>
            </a:r>
            <a:r>
              <a:rPr lang="ru-RU" sz="1400" dirty="0" err="1"/>
              <a:t>фазовращателями</a:t>
            </a:r>
            <a:r>
              <a:rPr lang="ru-RU" sz="1400" dirty="0"/>
              <a:t>, (</a:t>
            </a:r>
            <a:r>
              <a:rPr lang="en-US" sz="1400" dirty="0"/>
              <a:t>d</a:t>
            </a:r>
            <a:r>
              <a:rPr lang="ru-RU" sz="1400" dirty="0"/>
              <a:t>) – с линиями задержки.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ИТК «Фрязино». Кооперация.  Роль компаний малого и среднего бизнеса в деятельности кластера. 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080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Интеграторы</a:t>
            </a:r>
            <a:r>
              <a:rPr lang="ru-RU" sz="1400" dirty="0"/>
              <a:t>, инжиниринговые компании, научно-исследовательские </a:t>
            </a:r>
            <a:r>
              <a:rPr lang="ru-RU" sz="1400" dirty="0" smtClean="0"/>
              <a:t>коллективы обеспечивают </a:t>
            </a:r>
            <a:r>
              <a:rPr lang="ru-RU" sz="1400" dirty="0"/>
              <a:t>в рамках кооперации </a:t>
            </a:r>
            <a:r>
              <a:rPr lang="ru-RU" sz="1400" dirty="0" smtClean="0"/>
              <a:t>реализацию функции </a:t>
            </a:r>
            <a:r>
              <a:rPr lang="ru-RU" sz="1400" dirty="0"/>
              <a:t>– выполнение научно-исследовательских разработок и создание интегрированных технологических комплексов для нужд отраслей, применяющих технологические решения НТО «ИРЭ-Полюс» и НПП «Исток».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59395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7538" y="476250"/>
            <a:ext cx="8224837" cy="5649913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908050"/>
            <a:ext cx="7888288" cy="528955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60420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3600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ИТК «Фрязино». Подходы к возможному</a:t>
            </a:r>
            <a:r>
              <a:rPr lang="en-US" sz="2400" b="1" smtClean="0"/>
              <a:t> </a:t>
            </a:r>
            <a:r>
              <a:rPr lang="ru-RU" sz="2400" b="1" smtClean="0"/>
              <a:t>формированию продуктовой линейки. 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4. ИТК «Фрязино». Обеспечение и поддержание базовой операционной структуры.</a:t>
            </a:r>
            <a:endParaRPr lang="ru-RU" sz="2400" dirty="0"/>
          </a:p>
        </p:txBody>
      </p:sp>
      <p:pic>
        <p:nvPicPr>
          <p:cNvPr id="61442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981075"/>
            <a:ext cx="8135937" cy="534670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9912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ИТК «Фрязино». Территория кластера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62468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8" y="844550"/>
            <a:ext cx="5940425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55875" y="844550"/>
            <a:ext cx="4248150" cy="2809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ИТК «Фрязино». Инфраструктура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052513"/>
            <a:ext cx="8229600" cy="4948237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u="sng" dirty="0" smtClean="0"/>
              <a:t>Инженерная </a:t>
            </a:r>
            <a:r>
              <a:rPr lang="ru-RU" sz="1400" b="1" u="sng" dirty="0"/>
              <a:t>инфраструктура</a:t>
            </a:r>
            <a:r>
              <a:rPr lang="ru-RU" sz="1400" dirty="0"/>
              <a:t> территории кластера является частью городской инженерной инфраструктуры  и предполагает расширение ее возможностей  по электроснабжению (до 20 МВт), по тепло- и  водоснабжению, а также по </a:t>
            </a:r>
            <a:r>
              <a:rPr lang="ru-RU" sz="1400" dirty="0" err="1"/>
              <a:t>канализованию</a:t>
            </a:r>
            <a:r>
              <a:rPr lang="ru-RU" sz="1400" dirty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На мероприятия по развитию научно-производственного ядра  кластера «Фрязино» в части, касающейся его  инфраструктуры, предполагается привлечь финансирование в сумме 1 миллиард 358 миллионов рублей</a:t>
            </a:r>
            <a:r>
              <a:rPr lang="ru-RU" sz="1400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 smtClean="0"/>
              <a:t>Потребность предприятий кластера в инженерной инфраструктуре?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i="1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u="sng" dirty="0" smtClean="0"/>
              <a:t>Транспортная </a:t>
            </a:r>
            <a:r>
              <a:rPr lang="ru-RU" sz="1400" b="1" u="sng" dirty="0"/>
              <a:t>инфраструктура </a:t>
            </a:r>
            <a:r>
              <a:rPr lang="ru-RU" sz="1400" dirty="0"/>
              <a:t>формируется с учетом того, что с территории научно-производственного ядра кластера предполагается связь с социально культурным и образовательным ядром кластера за счет организации общего  выезда в город, кроме того, предполагается второй выезд для большегрузного транспорта на дорогу «Окружной проезд».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Для обеспечения сообщения научно-производственного ядра кластера с социально-культурным и образовательным ядрами  ИТК «Фрязино»  решено  построить автомобильную и пешеходную дорогу.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Планируемая ее  протяженность- 4 км, предполагается  установить по ней освещение, провести капитальный ремонт дороги, а также построить транспортную развязку для выезда на региональную трассу и далее на Москву.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На эти цели планируется привлечь 210 миллионов рублей.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Для обеспечения обслуживания пассажиропотока между ядрами ИТК «Фрязино» за счет возможностей городского бюджета планируется организация пассажирских автобусных маршрутов.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/>
              <a:t>Потребность предприятий кластера в </a:t>
            </a:r>
            <a:r>
              <a:rPr lang="ru-RU" sz="1400" b="1" i="1" dirty="0" smtClean="0"/>
              <a:t>транспортной инфраструктуре?</a:t>
            </a:r>
            <a:endParaRPr lang="ru-RU" sz="1400" b="1" i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620713"/>
            <a:ext cx="8229600" cy="4525962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u="sng" dirty="0"/>
              <a:t>Образовательная инфраструктура </a:t>
            </a:r>
            <a:r>
              <a:rPr lang="ru-RU" sz="1400" dirty="0"/>
              <a:t>кластера строится на основе: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во первых, как существующих образовательных учреждений - школы № 2 с физико-математическим уклоном обучения, филиал МИРЭА в г. Фрязино, </a:t>
            </a:r>
            <a:r>
              <a:rPr lang="ru-RU" sz="1400" dirty="0" err="1"/>
              <a:t>Фрязинского</a:t>
            </a:r>
            <a:r>
              <a:rPr lang="ru-RU" sz="1400" dirty="0"/>
              <a:t>  колледжа электроники,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так и вновь формируемого образовательного кампуса, на базе которого предполагается организовать специализированную  подготовку высококвалифицированных инженерных кадров в интересах научно-производственной деятельности ИТК «Фрязино».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На развитие этой инфраструктуры планируется использовать 748 миллионов </a:t>
            </a:r>
            <a:r>
              <a:rPr lang="ru-RU" sz="1400" dirty="0" smtClean="0"/>
              <a:t>рублей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/>
              <a:t>Потребность предприятий кластера в </a:t>
            </a:r>
            <a:r>
              <a:rPr lang="ru-RU" sz="1400" b="1" i="1" dirty="0" smtClean="0"/>
              <a:t>образовательной инфраструктуре?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i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u="sng" dirty="0"/>
              <a:t>Формирование социальной </a:t>
            </a:r>
            <a:r>
              <a:rPr lang="ru-RU" sz="1400" dirty="0"/>
              <a:t>инфраструктуры кластера включает строительство двух детских садов на 180 мест каждый, реконструкцию детского сада на 120 мест, строительство гостиницы на 90 номеров, капитальный ремонт объектов здравоохранения и культуры на общую сумму 823 миллиона рублей. </a:t>
            </a:r>
            <a:endParaRPr lang="ru-R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/>
              <a:t>Потребность предприятий кластера в </a:t>
            </a:r>
            <a:r>
              <a:rPr lang="ru-RU" sz="1400" b="1" i="1" dirty="0" smtClean="0"/>
              <a:t>социальной </a:t>
            </a:r>
            <a:r>
              <a:rPr lang="ru-RU" sz="1400" b="1" i="1" dirty="0"/>
              <a:t>инфраструктуре</a:t>
            </a:r>
            <a:r>
              <a:rPr lang="ru-RU" sz="1400" b="1" i="1" dirty="0" smtClean="0"/>
              <a:t>?</a:t>
            </a:r>
            <a:endParaRPr lang="ru-RU" sz="1400" b="1" i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u="sng" dirty="0"/>
              <a:t>Инновационная инфраструктура</a:t>
            </a:r>
            <a:r>
              <a:rPr lang="ru-RU" sz="1400" b="1" dirty="0"/>
              <a:t> </a:t>
            </a:r>
            <a:r>
              <a:rPr lang="ru-RU" sz="1400" dirty="0"/>
              <a:t>кластера на площади 24 га с научно-исследовательским комплексом и производственным комплексом для размещения участников-интеграторов оснащается современным исследовательским и технологическим оборудованием с освоением 18,922 миллиарда рублей внебюджетных средств предприятий-участников ИТК.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/>
              <a:t>Потребность предприятий кластера в </a:t>
            </a:r>
            <a:r>
              <a:rPr lang="ru-RU" sz="1400" b="1" i="1" dirty="0" smtClean="0"/>
              <a:t>инновационной </a:t>
            </a:r>
            <a:r>
              <a:rPr lang="ru-RU" sz="1400" b="1" i="1" dirty="0"/>
              <a:t>инфраструктуре</a:t>
            </a:r>
            <a:r>
              <a:rPr lang="ru-RU" sz="1400" b="1" i="1" dirty="0" smtClean="0"/>
              <a:t>?</a:t>
            </a:r>
            <a:endParaRPr lang="ru-RU" sz="1400" b="1" i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Box 3"/>
          <p:cNvSpPr txBox="1">
            <a:spLocks noChangeArrowheads="1"/>
          </p:cNvSpPr>
          <p:nvPr/>
        </p:nvSpPr>
        <p:spPr bwMode="auto">
          <a:xfrm>
            <a:off x="285750" y="142875"/>
            <a:ext cx="8858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29297B"/>
                </a:solidFill>
                <a:latin typeface="Arial Black" pitchFamily="34" charset="0"/>
                <a:cs typeface="Arial" charset="0"/>
              </a:rPr>
              <a:t>РАЗВИТИЕ ИНФРАСТРУКТУРЫ В РАМКАХ </a:t>
            </a:r>
          </a:p>
          <a:p>
            <a:pPr algn="ctr"/>
            <a:r>
              <a:rPr lang="ru-RU" b="1">
                <a:solidFill>
                  <a:srgbClr val="29297B"/>
                </a:solidFill>
                <a:latin typeface="Arial Black" pitchFamily="34" charset="0"/>
                <a:cs typeface="Arial" charset="0"/>
              </a:rPr>
              <a:t>ИННОВАЦИОННОГО ТЕРРИТОРИАЛЬНОГО КЛАСТЕРА «ФРЯЗИНО»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625" y="1000125"/>
            <a:ext cx="8429625" cy="369888"/>
          </a:xfrm>
          <a:prstGeom prst="rect">
            <a:avLst/>
          </a:prstGeom>
          <a:solidFill>
            <a:srgbClr val="FFFF0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Участники операционной структуры ИТК «</a:t>
            </a:r>
            <a:r>
              <a:rPr lang="ru-RU" b="1" dirty="0" err="1">
                <a:latin typeface="+mn-lt"/>
              </a:rPr>
              <a:t>Фрязино</a:t>
            </a:r>
            <a:r>
              <a:rPr lang="ru-RU" b="1" dirty="0">
                <a:latin typeface="+mn-lt"/>
              </a:rPr>
              <a:t>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28875" y="2000250"/>
            <a:ext cx="1643063" cy="646113"/>
          </a:xfrm>
          <a:prstGeom prst="rect">
            <a:avLst/>
          </a:prstGeom>
          <a:solidFill>
            <a:srgbClr val="92D05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КАДРОВОЕ ОБЕСПЕЧЕНИЕ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7688" y="2000250"/>
            <a:ext cx="2143125" cy="6461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ИНЖЕНЕРНАЯ ИНФРАСТРУКТУРА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6563" y="2000250"/>
            <a:ext cx="2214562" cy="9239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НАУЧНО-ТЕХНОЛОГИЧЕСКАЯ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ИНФРАСТРУКТУРА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875" y="2000250"/>
            <a:ext cx="2000250" cy="646113"/>
          </a:xfrm>
          <a:prstGeom prst="rect">
            <a:avLst/>
          </a:prstGeom>
          <a:solidFill>
            <a:srgbClr val="7030A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СОЦИАЛЬНАЯ ИНФРАСТРУКТУРА</a:t>
            </a:r>
          </a:p>
        </p:txBody>
      </p:sp>
      <p:sp>
        <p:nvSpPr>
          <p:cNvPr id="12" name="Стрелка вверх 11"/>
          <p:cNvSpPr/>
          <p:nvPr/>
        </p:nvSpPr>
        <p:spPr>
          <a:xfrm>
            <a:off x="857250" y="1428750"/>
            <a:ext cx="500063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3000375" y="1428750"/>
            <a:ext cx="500063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5143500" y="1428750"/>
            <a:ext cx="500063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7715250" y="1428750"/>
            <a:ext cx="500063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42875" y="2857500"/>
            <a:ext cx="2000250" cy="646113"/>
          </a:xfrm>
          <a:prstGeom prst="rect">
            <a:avLst/>
          </a:prstGeom>
          <a:solidFill>
            <a:srgbClr val="7030A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Жилищное строительство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2875" y="3571875"/>
            <a:ext cx="2000250" cy="923925"/>
          </a:xfrm>
          <a:prstGeom prst="rect">
            <a:avLst/>
          </a:prstGeom>
          <a:solidFill>
            <a:srgbClr val="7030A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Развитие общественного транспорта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2875" y="4572000"/>
            <a:ext cx="2000250" cy="646113"/>
          </a:xfrm>
          <a:prstGeom prst="rect">
            <a:avLst/>
          </a:prstGeom>
          <a:solidFill>
            <a:srgbClr val="7030A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Развитие </a:t>
            </a:r>
            <a:r>
              <a:rPr lang="ru-RU" b="1" dirty="0" err="1">
                <a:solidFill>
                  <a:schemeClr val="bg1"/>
                </a:solidFill>
                <a:latin typeface="+mn-lt"/>
              </a:rPr>
              <a:t>соцкульбыта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75" y="2857500"/>
            <a:ext cx="1643063" cy="862013"/>
          </a:xfrm>
          <a:prstGeom prst="rect">
            <a:avLst/>
          </a:prstGeom>
          <a:solidFill>
            <a:srgbClr val="92D05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Развитие </a:t>
            </a:r>
            <a:r>
              <a:rPr lang="ru-RU" sz="1400" b="1" dirty="0">
                <a:latin typeface="+mn-lt"/>
              </a:rPr>
              <a:t>образовательных </a:t>
            </a:r>
            <a:r>
              <a:rPr lang="ru-RU" b="1" dirty="0">
                <a:latin typeface="+mn-lt"/>
              </a:rPr>
              <a:t>учреждений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28875" y="4929188"/>
            <a:ext cx="1643063" cy="5842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latin typeface="+mn-lt"/>
              </a:rPr>
              <a:t>общеобра-зовательных</a:t>
            </a:r>
            <a:endParaRPr lang="ru-RU" sz="1600" b="1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8875" y="4286250"/>
            <a:ext cx="1643063" cy="5842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latin typeface="+mn-lt"/>
              </a:rPr>
              <a:t>средне-специальных</a:t>
            </a:r>
            <a:endParaRPr lang="ru-RU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28875" y="3857625"/>
            <a:ext cx="1643063" cy="338138"/>
          </a:xfrm>
          <a:prstGeom prst="rect">
            <a:avLst/>
          </a:prstGeom>
          <a:solidFill>
            <a:srgbClr val="92D05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высших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2875" y="6357938"/>
            <a:ext cx="8858250" cy="400050"/>
          </a:xfrm>
          <a:prstGeom prst="rect">
            <a:avLst/>
          </a:prstGeom>
          <a:solidFill>
            <a:srgbClr val="FFFF00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</a:rPr>
              <a:t>МЕРЫ  ГОСПОДДЕРЖКИ  ИТК – 5,5 млрд. руб. (2013-2016 гг.)</a:t>
            </a:r>
          </a:p>
        </p:txBody>
      </p:sp>
      <p:sp>
        <p:nvSpPr>
          <p:cNvPr id="28" name="Стрелка вверх 27"/>
          <p:cNvSpPr/>
          <p:nvPr/>
        </p:nvSpPr>
        <p:spPr>
          <a:xfrm>
            <a:off x="785813" y="5286375"/>
            <a:ext cx="500062" cy="1071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>
            <a:off x="2928938" y="5643563"/>
            <a:ext cx="500062" cy="7143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>
            <a:off x="5214938" y="5072063"/>
            <a:ext cx="500062" cy="1285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>
            <a:off x="7715250" y="5857875"/>
            <a:ext cx="500063" cy="5000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357688" y="2857500"/>
            <a:ext cx="2143125" cy="6461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Обеспечение энергоносителями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57688" y="3643313"/>
            <a:ext cx="2143125" cy="3698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+mn-lt"/>
              </a:rPr>
              <a:t>Водообеспечение</a:t>
            </a:r>
            <a:endParaRPr lang="ru-RU" b="1" dirty="0"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57688" y="4143375"/>
            <a:ext cx="2143125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Канализация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786563" y="3071813"/>
            <a:ext cx="2214562" cy="369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Технопарки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86563" y="3500438"/>
            <a:ext cx="2214562" cy="5651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Центры </a:t>
            </a:r>
            <a:r>
              <a:rPr lang="ru-RU" b="1" dirty="0" err="1">
                <a:latin typeface="+mn-lt"/>
              </a:rPr>
              <a:t>прототипирования</a:t>
            </a:r>
            <a:endParaRPr lang="ru-RU" b="1" dirty="0"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86563" y="4143375"/>
            <a:ext cx="2214562" cy="8001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Научно-исследовательские центры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86563" y="5000625"/>
            <a:ext cx="2214562" cy="798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Технологические центры общего пользования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357688" y="4643438"/>
            <a:ext cx="2143125" cy="3698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Теплоэнергетика</a:t>
            </a:r>
          </a:p>
        </p:txBody>
      </p:sp>
      <p:pic>
        <p:nvPicPr>
          <p:cNvPr id="65568" name="Рисунок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" y="95250"/>
            <a:ext cx="108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Базовые принципы формирования и развития ИТК  «Фрязино»</a:t>
            </a:r>
            <a:endParaRPr lang="ru-RU" sz="2400" smtClean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9291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400" smtClean="0"/>
              <a:t> 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Принцип приоритетности</a:t>
            </a:r>
            <a:r>
              <a:rPr lang="ru-RU" sz="1400" smtClean="0"/>
              <a:t> – выражается в корпоративном признании научно-производственной сферы ИТК «Фрязино» - приоритетной сферой повышенного внимании участников кластера, инновационная активность в которой позволяет вывести Россию в мировые лидеры.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Принцип комплиментарности</a:t>
            </a:r>
            <a:r>
              <a:rPr lang="ru-RU" sz="1400" smtClean="0"/>
              <a:t> - выражается во взаимодополняемости участников кластера в стремлении добиться лидерства в научно-производственной сфере ИТК «Фрязино», специализируясь в рамках кластера в соответствующих направлениях: научном, образовательном, производственном, финансовом и пр.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Принцип суверенитета</a:t>
            </a:r>
            <a:r>
              <a:rPr lang="ru-RU" sz="1400" smtClean="0"/>
              <a:t> - выражается в независимости  организационной, экономической, правовой, информационной и др. составляющих основной деятельности участников инновационного кластера. В рамках научно-производственной сферы ИТК «Фрязино» участники кластера взаимодействуют друг с другом на основе двух или многосторонних договоров, предполагающих как возмездный, так и безвозмездный характер взаимодействия. Для координации своего взаимодействия участники могут создать центр координации развития кластера «Фрязино» как отельное юридическое лицо.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Принцип конфиденциальности</a:t>
            </a:r>
            <a:r>
              <a:rPr lang="ru-RU" sz="1400" smtClean="0"/>
              <a:t> – выражается в признании участниками кластера оговариваемых закрытых зон корпоративной ответственности.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/>
              <a:t>Принцип открытости</a:t>
            </a:r>
            <a:r>
              <a:rPr lang="ru-RU" sz="1400" smtClean="0"/>
              <a:t> – выражается в готовности участников кластера к расширению состава участников, к открытости информационного обмена и к встраиванию кластера в формируемую национальную инновационную систему.</a:t>
            </a:r>
          </a:p>
          <a:p>
            <a:pPr marL="0" indent="0" eaLnBrk="1" hangingPunct="1">
              <a:buFont typeface="Arial" charset="0"/>
              <a:buNone/>
            </a:pPr>
            <a:endParaRPr lang="ru-RU" sz="140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/>
            <a:r>
              <a:rPr lang="ru-RU" sz="2400" smtClean="0"/>
              <a:t>ИТК «Фрязино». Развитие инфраструктуры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452596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/>
              <a:t>В качестве задач  развития кластера «Фрязино» участники видят  необходимость дальнейшего  усовершенствования  существующей инфраструктуры города в части: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создания образовательного кампуса подготовки высококвалифицированных инженерных кадров и квалифицированных работников;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продолжить развитие детских дошкольных образовательных учреждений и строительство жилья;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расширить предельные возможности теплоснабжения, электроснабжения и водоотведения путем реконструкции действующей котельной и реконструкции инженерных сетей </a:t>
            </a:r>
            <a:r>
              <a:rPr lang="ru-RU" sz="1400" dirty="0" err="1"/>
              <a:t>канализования</a:t>
            </a:r>
            <a:r>
              <a:rPr lang="ru-RU" sz="1400" dirty="0"/>
              <a:t> и вводом в эксплуатацию газотурбинной электростанции;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провести капитальный ремонт объектов здравоохранения;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провести реконструкцию школы № 2 с физико-математическим уклоном образования;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продолжить развитие транспортной инфраструктуры города, в том числе построить транспортно-пешеходную дорогу к научно-производственному ядру кластера; построить транспортную развязку с территории кластера на региональную трассу.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3588" y="695325"/>
            <a:ext cx="7553325" cy="5430838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6758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ИТК «Фрязино». Подходы к решению проблем и «расшивке узких мест». 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/>
              <a:t>ИТК «Фрязино». Основные проблемы и направления их решения.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rmAutofit fontScale="4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Территория </a:t>
            </a:r>
            <a:r>
              <a:rPr lang="ru-RU" b="1" dirty="0"/>
              <a:t>текущей </a:t>
            </a:r>
            <a:r>
              <a:rPr lang="ru-RU" b="1" dirty="0" err="1"/>
              <a:t>промплощадки</a:t>
            </a:r>
            <a:r>
              <a:rPr lang="ru-RU" b="1" dirty="0"/>
              <a:t> кластера ИТК «Фрязино» не обеспечивает решение стоящих задач развития </a:t>
            </a:r>
            <a:r>
              <a:rPr lang="ru-RU" b="1" dirty="0" smtClean="0"/>
              <a:t>лабораторно-производственной </a:t>
            </a:r>
            <a:r>
              <a:rPr lang="ru-RU" b="1" dirty="0"/>
              <a:t>базы</a:t>
            </a:r>
            <a:r>
              <a:rPr lang="ru-RU" b="1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Территория </a:t>
            </a:r>
            <a:r>
              <a:rPr lang="ru-RU" b="1" dirty="0"/>
              <a:t>текущей </a:t>
            </a:r>
            <a:r>
              <a:rPr lang="ru-RU" b="1" dirty="0" err="1" smtClean="0"/>
              <a:t>промплощадки</a:t>
            </a:r>
            <a:r>
              <a:rPr lang="ru-RU" dirty="0" smtClean="0"/>
              <a:t>. </a:t>
            </a:r>
            <a:r>
              <a:rPr lang="ru-RU" dirty="0"/>
              <a:t>Ограниченность площадки делает невозможным развернуть необходимые лабораторно-производственные мощности предназначенных для решения широко спектра научно-технологических и производственных задач, обеспечивающих внедрение новейших лазерных </a:t>
            </a:r>
            <a:r>
              <a:rPr lang="ru-RU" dirty="0" smtClean="0"/>
              <a:t>и СВЧ- технологических </a:t>
            </a:r>
            <a:r>
              <a:rPr lang="ru-RU" dirty="0"/>
              <a:t>применений в России и за рубежом.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Необходима </a:t>
            </a:r>
            <a:r>
              <a:rPr lang="ru-RU" b="1" dirty="0"/>
              <a:t>дополнительная площадь для строительства, как минимум 50 тыс.м</a:t>
            </a:r>
            <a:r>
              <a:rPr lang="ru-RU" b="1" baseline="30000" dirty="0"/>
              <a:t>2</a:t>
            </a:r>
            <a:r>
              <a:rPr lang="ru-RU" b="1" dirty="0"/>
              <a:t> </a:t>
            </a:r>
            <a:r>
              <a:rPr lang="ru-RU" b="1" dirty="0" err="1"/>
              <a:t>технологическо-производственных</a:t>
            </a:r>
            <a:r>
              <a:rPr lang="ru-RU" b="1" dirty="0"/>
              <a:t> площадей и технической инфраструктуры.  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</a:t>
            </a:r>
            <a:r>
              <a:rPr lang="ru-RU" b="1" dirty="0"/>
              <a:t>Потенциальные потребители лазерного оборудования ограничены в возможности его применения в своем производстве.</a:t>
            </a:r>
            <a:r>
              <a:rPr lang="ru-RU" dirty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Персонал основных предприятий машиностроительной отрасли не имеют достаточной квалификации для самостоятельного принятия решений о закупке и адаптации лазерного </a:t>
            </a:r>
            <a:r>
              <a:rPr lang="ru-RU" dirty="0" smtClean="0"/>
              <a:t> и СВЧ-оборудования </a:t>
            </a:r>
            <a:r>
              <a:rPr lang="ru-RU" dirty="0"/>
              <a:t>для выполнения собственных технологических задач.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Необходима подготовка специалистов соответствующей квалификации– не менее 100 чел в год к 2015г.  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/>
              <a:t>Развитие инфраструктуры </a:t>
            </a:r>
            <a:r>
              <a:rPr lang="ru-RU" sz="1400" b="1" dirty="0" err="1"/>
              <a:t>г.Фрязино</a:t>
            </a:r>
            <a:r>
              <a:rPr lang="ru-RU" sz="1400" dirty="0"/>
              <a:t> (жилищное, коммунальное, бытовое, транспортное, досуговое, образовательное и т.д.) позволяет создать условия для создания рабочих мест для целевых  специалистов высокого уровня и привлечения таких специалистов с территорий как близкого окружения (Москва, Подмосковье), так и из крупных научно-технологических центров (например, Урал, Сибирь и т.д.), а так же из европейских стран (прежде всего –  специалисты в области технологии обработки материалов, создания лазерного и СВЧ медоборудования, совершенствование телекоммуникационных систем, систем связи и т.д.), </a:t>
            </a:r>
            <a:endParaRPr lang="ru-R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/>
              <a:t>Планируется, что не менее 150 специалистов из России и около 60 специалистов из-за рубежа должны быть привлечены к работе в НТПК «Фрязино» в ближайшие три года.</a:t>
            </a:r>
            <a:r>
              <a:rPr lang="ru-RU" sz="1400" dirty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/>
              <a:t>Эффективная работа привлеченных специалистов и их семей будет во многом зависеть от решения </a:t>
            </a:r>
            <a:r>
              <a:rPr lang="ru-RU" sz="1400" dirty="0" smtClean="0"/>
              <a:t>их социальных </a:t>
            </a:r>
            <a:r>
              <a:rPr lang="ru-RU" sz="1400" dirty="0"/>
              <a:t>вопросов труда и отдыха, образования и медобслуживания, т.е. результаты деятельности напрямую будут связаны с качеством их жизни.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smtClean="0"/>
              <a:t>ИТК «Фрязино». Портфельно-проектный подход к реализации Программы. развития кластера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70660" name="Объект 1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2688" y="1600200"/>
            <a:ext cx="6778625" cy="4525963"/>
          </a:xfr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/>
              <a:t>ИТК «Фрязино</a:t>
            </a:r>
            <a:r>
              <a:rPr lang="ru-RU" sz="2400" dirty="0" smtClean="0"/>
              <a:t>».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Меры государственной поддержки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981075"/>
            <a:ext cx="8229600" cy="45259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000" dirty="0"/>
              <a:t>Субсидии предоставляются в целях </a:t>
            </a:r>
            <a:r>
              <a:rPr lang="ru-RU" sz="1000" dirty="0" err="1"/>
              <a:t>софинансирования</a:t>
            </a:r>
            <a:r>
              <a:rPr lang="ru-RU" sz="1000" dirty="0"/>
              <a:t> расходных обязательств субъекта Российской Федерации, возникающих при выполнении мероприятий в рамках поддержки реализации программ развития территориальных кластеров, включенных в перечень, по следующим направлениям:</a:t>
            </a:r>
            <a:endParaRPr lang="ru-RU" sz="80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1400" b="1" dirty="0"/>
              <a:t>развитие транспортной инфраструктуры, в том числе: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автомобильных дорог регионального, межмуниципального и муниципального значения, капитальный ремонт и реконструкция действующих автомобильных дорог;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объектов и развитие городского транспорта;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(реконструкция) объектов железнодорожной инфраструктуры, в том числе железнодорожных путей и линий, железнодорожных станций и искусственных сооружений, обновление устройств электроснабжения и электрификация железнодорожных линий;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объектов авиатранспортной инфраструктуры;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объектов инфраструктуры внутренних водных путей;</a:t>
            </a:r>
            <a:endParaRPr lang="ru-RU" sz="70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1400" b="1" dirty="0"/>
              <a:t>развитие энергетической инфраструктуры, в том числе</a:t>
            </a:r>
            <a:r>
              <a:rPr lang="ru-RU" sz="900" dirty="0"/>
              <a:t>: </a:t>
            </a:r>
            <a:endParaRPr lang="ru-RU" sz="6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(развитие) объектов сетевой инфраструктуры;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(развитие) объектов собственной генерации / </a:t>
            </a:r>
            <a:r>
              <a:rPr lang="ru-RU" sz="1000" dirty="0" err="1"/>
              <a:t>когенерации</a:t>
            </a:r>
            <a:r>
              <a:rPr lang="ru-RU" sz="1000" dirty="0"/>
              <a:t>;</a:t>
            </a:r>
            <a:endParaRPr lang="ru-RU" sz="70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1400" b="1" dirty="0"/>
              <a:t>развитие инженерной инфраструктуры, в том числе: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новых и капитальный ремонт действующих объектов водоснабжения, водоотведения и канализации на территории базирования кластера;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 строительство новых и капитальный ремонт действующих объектов и сетей тепло-, газо- и хладоснабжения на территории базирования кластера; </a:t>
            </a:r>
            <a:endParaRPr lang="ru-RU" sz="70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1400" b="1" dirty="0"/>
              <a:t>развитие жилищной инфраструктуры, в том числе: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строительство жилья на территории базирования кластера с целью улучшения жилищных условий работников, занятых на предприятиях и организациях-участниках кластера; </a:t>
            </a:r>
            <a:endParaRPr lang="ru-RU" sz="70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1400" b="1" dirty="0"/>
              <a:t>развитие инновационной инфраструктуры, в том числе создание и развитие: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технопарков, промышленных парков и бизнес-инкубаторов;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центров коллективного пользования научным оборудованием;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центров трансфера и коммерциализации технологий, в том числе на базе высших учебных заведений;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центров технологической компетенции; центров сертификации; </a:t>
            </a:r>
            <a:endParaRPr lang="ru-RU" sz="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dirty="0"/>
              <a:t>центров научно-технической информации, центров инновационного консалтинга</a:t>
            </a:r>
            <a:r>
              <a:rPr lang="ru-RU" sz="1000" dirty="0" smtClean="0"/>
              <a:t>;</a:t>
            </a:r>
            <a:endParaRPr lang="ru-RU" sz="7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Объект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lvl="1" eaLnBrk="1" hangingPunct="1"/>
            <a:r>
              <a:rPr lang="ru-RU" sz="1400" b="1" smtClean="0"/>
              <a:t>развитие образовательной инфраструктуры, в том числе: </a:t>
            </a:r>
          </a:p>
          <a:p>
            <a:pPr eaLnBrk="1" hangingPunct="1"/>
            <a:r>
              <a:rPr lang="ru-RU" sz="1000" smtClean="0"/>
              <a:t>строительство новых учебных корпусов образовательных организаций-участников кластера; </a:t>
            </a:r>
            <a:endParaRPr lang="ru-RU" sz="700" smtClean="0"/>
          </a:p>
          <a:p>
            <a:pPr eaLnBrk="1" hangingPunct="1"/>
            <a:r>
              <a:rPr lang="ru-RU" sz="1000" smtClean="0"/>
              <a:t>закупка научно-исследовательского и измерительного оборудования, испытательных стендов и др. для нужд образовательных организаций-участников кластера; </a:t>
            </a:r>
            <a:endParaRPr lang="ru-RU" sz="700" smtClean="0"/>
          </a:p>
          <a:p>
            <a:pPr eaLnBrk="1" hangingPunct="1"/>
            <a:r>
              <a:rPr lang="ru-RU" sz="1000" smtClean="0"/>
              <a:t>строительство (реконструкция, капитальный ремонт) зданий общежитий образовательных организаций-участников кластера; </a:t>
            </a:r>
          </a:p>
          <a:p>
            <a:pPr eaLnBrk="1" hangingPunct="1">
              <a:buFont typeface="Arial" charset="0"/>
              <a:buNone/>
            </a:pPr>
            <a:endParaRPr lang="ru-RU" sz="700" smtClean="0"/>
          </a:p>
          <a:p>
            <a:pPr lvl="1" eaLnBrk="1" hangingPunct="1"/>
            <a:r>
              <a:rPr lang="ru-RU" sz="1400" b="1" smtClean="0"/>
              <a:t>развитие социальной инфраструктуры, включая материально-техническую базу здравоохранения, культуры и спорта, в том числе: </a:t>
            </a:r>
          </a:p>
          <a:p>
            <a:pPr eaLnBrk="1" hangingPunct="1"/>
            <a:r>
              <a:rPr lang="ru-RU" sz="1000" smtClean="0"/>
              <a:t>строительство (реконструкция) зданий учреждений здравоохранения на территории базирования кластера;</a:t>
            </a:r>
            <a:endParaRPr lang="ru-RU" sz="700" smtClean="0"/>
          </a:p>
          <a:p>
            <a:pPr eaLnBrk="1" hangingPunct="1"/>
            <a:r>
              <a:rPr lang="ru-RU" sz="1000" smtClean="0"/>
              <a:t>строительство (реконструкция, капитальный ремонт) зданий и сооружений сферы культуры (театры, кинотеатры, культурные и досуговые центры, библиотеки, клубные учреждения и др.); </a:t>
            </a:r>
            <a:endParaRPr lang="ru-RU" sz="700" smtClean="0"/>
          </a:p>
          <a:p>
            <a:pPr eaLnBrk="1" hangingPunct="1"/>
            <a:r>
              <a:rPr lang="ru-RU" sz="1000" smtClean="0"/>
              <a:t>строительство (реконструкция, капитальный ремонт) спортивных сооружений (стадионы, спортивные площадки, бассейны, спортивно-оздоровительные центры и др.); </a:t>
            </a:r>
            <a:endParaRPr lang="ru-RU" sz="700" smtClean="0"/>
          </a:p>
          <a:p>
            <a:pPr eaLnBrk="1" hangingPunct="1"/>
            <a:r>
              <a:rPr lang="ru-RU" sz="1000" smtClean="0"/>
              <a:t>выполнение работ и проектов в сфере исследований и разработок, осуществления инновационной деятельности, подготовки и повышения квалификации кадров и реализация других мероприятий в целях повышения конкурентоспособности организаций-участников кластера и повышения качества жизни на территории базирования кластера</a:t>
            </a:r>
          </a:p>
          <a:p>
            <a:pPr eaLnBrk="1" hangingPunct="1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827088" y="115888"/>
          <a:ext cx="7956550" cy="6094412"/>
        </p:xfrm>
        <a:graphic>
          <a:graphicData uri="http://schemas.openxmlformats.org/presentationml/2006/ole">
            <p:oleObj spid="_x0000_s22533" name="Visio" r:id="rId3" imgW="6899905" imgH="8980582" progId="">
              <p:embed/>
            </p:oleObj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05.09.2012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9B859-E4FB-444F-BDD5-5AAF830D0E4B}" type="slidenum">
              <a:rPr lang="ru-RU"/>
              <a:pPr>
                <a:defRPr/>
              </a:pPr>
              <a:t>58</a:t>
            </a:fld>
            <a:endParaRPr lang="ru-RU"/>
          </a:p>
        </p:txBody>
      </p:sp>
      <p:sp>
        <p:nvSpPr>
          <p:cNvPr id="235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39750" y="188913"/>
          <a:ext cx="8424863" cy="7499350"/>
        </p:xfrm>
        <a:graphic>
          <a:graphicData uri="http://schemas.openxmlformats.org/presentationml/2006/ole">
            <p:oleObj spid="_x0000_s23555" name="Visio" r:id="rId3" imgW="6539857" imgH="9946782" progId="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539750" y="188913"/>
          <a:ext cx="8424863" cy="7499350"/>
        </p:xfrm>
        <a:graphic>
          <a:graphicData uri="http://schemas.openxmlformats.org/presentationml/2006/ole">
            <p:oleObj spid="_x0000_s23560" name="Visio" r:id="rId4" imgW="6539857" imgH="9946782" progId="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2. Общая </a:t>
            </a:r>
            <a:r>
              <a:rPr lang="ru-RU" sz="2400" b="1" dirty="0"/>
              <a:t>характеристика  ИТК «Фрязино»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8313" y="981075"/>
            <a:ext cx="8229600" cy="55435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Инновационный территориальный кластер «Фрязино" является  </a:t>
            </a:r>
            <a:r>
              <a:rPr lang="ru-RU" sz="1400" dirty="0" smtClean="0"/>
              <a:t>сетью научно-производственных предприятий, образовательных учреждений, организаций социальной инфраструктуры , расположенных на территории </a:t>
            </a:r>
            <a:r>
              <a:rPr lang="ru-RU" sz="1400" dirty="0" err="1" smtClean="0"/>
              <a:t>наукограда</a:t>
            </a:r>
            <a:r>
              <a:rPr lang="ru-RU" sz="1400" dirty="0" smtClean="0"/>
              <a:t> </a:t>
            </a:r>
            <a:r>
              <a:rPr lang="ru-RU" sz="1400" dirty="0" err="1" smtClean="0"/>
              <a:t>Фрязино</a:t>
            </a:r>
            <a:r>
              <a:rPr lang="ru-RU" sz="1400" b="1" dirty="0" smtClean="0"/>
              <a:t>, который носит выраженный </a:t>
            </a:r>
            <a:r>
              <a:rPr lang="ru-RU" sz="1400" dirty="0" smtClean="0"/>
              <a:t>инновационный и творческий характер.</a:t>
            </a:r>
            <a:r>
              <a:rPr lang="ru-RU" sz="1400" b="1" dirty="0" smtClean="0"/>
              <a:t> 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ИТК «Фрязино»  характеризуется наличием:</a:t>
            </a:r>
            <a:endParaRPr lang="ru-RU" sz="1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• объединяющей участников кластера научно-производственной цепочки в области разработки и создания технологических систем на базе современных изделий СВЧ электроники, а также  лазеров широкого спектра характеристик (оптоэлектронных систем связи, металлообработка, медицинских лечебно-диагностических комплексов и др.);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• эффективно функционирующего механизма координации деятельности и кооперации участников кластера;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• нарастающего эффекта, выраженного в повышении экономической эффективности и результативности деятельности предприятий и организаций за счет высокой степени их концентрации и кооперации.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Создание инновационного территориального кластера" Фрязино" является естественным развитием исторически сложившейся интеграции ведущих отечественных </a:t>
            </a:r>
            <a:r>
              <a:rPr lang="ru-RU" sz="1400" dirty="0" err="1" smtClean="0"/>
              <a:t>инновационно</a:t>
            </a:r>
            <a:r>
              <a:rPr lang="ru-RU" sz="1400" dirty="0" smtClean="0"/>
              <a:t> ориентированных организаций и предприятий работающих в области электроники.</a:t>
            </a:r>
          </a:p>
          <a:p>
            <a:pPr marL="0" indent="0" fontAlgn="auto">
              <a:spcAft>
                <a:spcPts val="0"/>
              </a:spcAft>
              <a:defRPr/>
            </a:pPr>
            <a:r>
              <a:rPr lang="ru-RU" sz="1400" dirty="0" smtClean="0"/>
              <a:t>       НТО </a:t>
            </a:r>
            <a:r>
              <a:rPr lang="ru-RU" sz="1400" dirty="0"/>
              <a:t>«ИРЭ-Полюс», базового предприятия Транснациональной группы IPG </a:t>
            </a:r>
            <a:r>
              <a:rPr lang="ru-RU" sz="1400" dirty="0" err="1"/>
              <a:t>Photonic</a:t>
            </a:r>
            <a:r>
              <a:rPr lang="en-US" sz="1400" dirty="0"/>
              <a:t>s</a:t>
            </a:r>
            <a:r>
              <a:rPr lang="ru-RU" sz="1400" dirty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НПП </a:t>
            </a:r>
            <a:r>
              <a:rPr lang="ru-RU" sz="1400" dirty="0"/>
              <a:t>«Исток», одного из старейших и ключевых предприятий Государственной корпорации «</a:t>
            </a:r>
            <a:r>
              <a:rPr lang="ru-RU" sz="1400" dirty="0" err="1"/>
              <a:t>Ростехнологии</a:t>
            </a:r>
            <a:r>
              <a:rPr lang="ru-RU" sz="1400" dirty="0"/>
              <a:t>» в области СВЧ электроники; 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ОАО «РОСНАНО» одного из ключевых институтов развития страны;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профильного академического института радиотехники и электроники (ИРЭ РАН);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ведущих инженерно-физических университетов страны – НИУ МФТИ; НИЯУ МИФИ;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МГТУ им. </a:t>
            </a:r>
            <a:r>
              <a:rPr lang="ru-RU" sz="1400" dirty="0" err="1"/>
              <a:t>Н.Э.Баумана</a:t>
            </a:r>
            <a:r>
              <a:rPr lang="ru-RU" sz="1400" dirty="0"/>
              <a:t>; МИРЭА; </a:t>
            </a:r>
            <a:r>
              <a:rPr lang="ru-RU" sz="1400" dirty="0" err="1"/>
              <a:t>наукограда</a:t>
            </a:r>
            <a:r>
              <a:rPr lang="ru-RU" sz="1400" dirty="0"/>
              <a:t> РФ Фрязино.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 smtClean="0"/>
          </a:p>
          <a:p>
            <a:pPr fontAlgn="auto">
              <a:spcAft>
                <a:spcPts val="0"/>
              </a:spcAft>
              <a:defRPr/>
            </a:pPr>
            <a:endParaRPr lang="ru-RU" sz="1400" dirty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88125" y="6308725"/>
            <a:ext cx="21336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3. ИТК «Фрязино». Ключевые организации-участники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684213" y="3644900"/>
            <a:ext cx="79200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Calibri" pitchFamily="34" charset="0"/>
              </a:rPr>
              <a:t>ООО «НТО «ИРЭ-Полюс»</a:t>
            </a:r>
            <a:endParaRPr lang="ru-RU" sz="16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141190, Московская обл., г. Фрязино, пл. им. Академика Б.А. Введенского, д. 1, стр.3</a:t>
            </a:r>
          </a:p>
          <a:p>
            <a:r>
              <a:rPr lang="ru-RU" sz="1400">
                <a:latin typeface="Calibri" pitchFamily="34" charset="0"/>
              </a:rPr>
              <a:t>тел. (495) 702-95-89 </a:t>
            </a:r>
          </a:p>
          <a:p>
            <a:r>
              <a:rPr lang="ru-RU" sz="1400">
                <a:latin typeface="Calibri" pitchFamily="34" charset="0"/>
              </a:rPr>
              <a:t>факс: (495) 702-95-73</a:t>
            </a:r>
          </a:p>
          <a:p>
            <a:r>
              <a:rPr lang="ru-RU" sz="1400">
                <a:latin typeface="Calibri" pitchFamily="34" charset="0"/>
              </a:rPr>
              <a:t>сайт: </a:t>
            </a:r>
            <a:r>
              <a:rPr lang="ru-RU" sz="1400" u="sng">
                <a:latin typeface="Calibri" pitchFamily="34" charset="0"/>
                <a:hlinkClick r:id="rId2"/>
              </a:rPr>
              <a:t>www.ntoire-polus.ru</a:t>
            </a:r>
            <a:endParaRPr lang="ru-RU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e-mail: </a:t>
            </a:r>
            <a:r>
              <a:rPr lang="en-US" sz="1400" u="sng">
                <a:latin typeface="Calibri" pitchFamily="34" charset="0"/>
                <a:hlinkClick r:id="rId3"/>
              </a:rPr>
              <a:t>mail@ntoire-polus.ru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Генеральный директор: </a:t>
            </a:r>
            <a:r>
              <a:rPr lang="ru-RU" sz="1400" b="1">
                <a:latin typeface="Calibri" pitchFamily="34" charset="0"/>
              </a:rPr>
              <a:t>Гапонцев Валентин Павлович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20485" name="Прямоугольник 8"/>
          <p:cNvSpPr>
            <a:spLocks noChangeArrowheads="1"/>
          </p:cNvSpPr>
          <p:nvPr/>
        </p:nvSpPr>
        <p:spPr bwMode="auto">
          <a:xfrm>
            <a:off x="611188" y="1125538"/>
            <a:ext cx="80645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Calibri" pitchFamily="34" charset="0"/>
              </a:rPr>
              <a:t>Федеральное государственное предприятие «Научно-производственное предприятие «Исток</a:t>
            </a:r>
            <a:r>
              <a:rPr lang="ru-RU" sz="1400" b="1">
                <a:latin typeface="Calibri" pitchFamily="34" charset="0"/>
              </a:rPr>
              <a:t>»</a:t>
            </a:r>
            <a:endParaRPr lang="ru-RU" sz="1400">
              <a:latin typeface="Calibri" pitchFamily="34" charset="0"/>
            </a:endParaRPr>
          </a:p>
          <a:p>
            <a:r>
              <a:rPr lang="ru-RU" sz="1400" b="1">
                <a:latin typeface="Calibri" pitchFamily="34" charset="0"/>
              </a:rPr>
              <a:t> 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141190, Московская область, г. Фрязино, ул. Вокзальная, 2а</a:t>
            </a:r>
          </a:p>
          <a:p>
            <a:r>
              <a:rPr lang="ru-RU" sz="1400">
                <a:latin typeface="Calibri" pitchFamily="34" charset="0"/>
              </a:rPr>
              <a:t>Тел. +7 (495) 465-86-66, +7 (495) 465-86-31</a:t>
            </a:r>
          </a:p>
          <a:p>
            <a:r>
              <a:rPr lang="ru-RU" sz="1400">
                <a:latin typeface="Calibri" pitchFamily="34" charset="0"/>
              </a:rPr>
              <a:t>факс: +7 (495) 465-86-86, +7 (495) 745-15-80 </a:t>
            </a:r>
          </a:p>
          <a:p>
            <a:r>
              <a:rPr lang="ru-RU" sz="1400">
                <a:latin typeface="Calibri" pitchFamily="34" charset="0"/>
              </a:rPr>
              <a:t>Сайт: </a:t>
            </a:r>
            <a:r>
              <a:rPr lang="en-US" sz="1400">
                <a:latin typeface="Calibri" pitchFamily="34" charset="0"/>
              </a:rPr>
              <a:t>www</a:t>
            </a:r>
            <a:r>
              <a:rPr lang="ru-RU" sz="1400">
                <a:latin typeface="Calibri" pitchFamily="34" charset="0"/>
              </a:rPr>
              <a:t>.</a:t>
            </a:r>
            <a:r>
              <a:rPr lang="en-US" sz="1400">
                <a:latin typeface="Calibri" pitchFamily="34" charset="0"/>
              </a:rPr>
              <a:t>istokmw</a:t>
            </a:r>
            <a:r>
              <a:rPr lang="ru-RU" sz="1400">
                <a:latin typeface="Calibri" pitchFamily="34" charset="0"/>
              </a:rPr>
              <a:t>.</a:t>
            </a:r>
            <a:r>
              <a:rPr lang="en-US" sz="1400">
                <a:latin typeface="Calibri" pitchFamily="34" charset="0"/>
              </a:rPr>
              <a:t>ru</a:t>
            </a:r>
            <a:endParaRPr lang="ru-RU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E</a:t>
            </a:r>
            <a:r>
              <a:rPr lang="ru-RU" sz="1400">
                <a:latin typeface="Calibri" pitchFamily="34" charset="0"/>
              </a:rPr>
              <a:t>-</a:t>
            </a:r>
            <a:r>
              <a:rPr lang="en-US" sz="1400">
                <a:latin typeface="Calibri" pitchFamily="34" charset="0"/>
              </a:rPr>
              <a:t>mail</a:t>
            </a:r>
            <a:r>
              <a:rPr lang="ru-RU" sz="1400">
                <a:latin typeface="Calibri" pitchFamily="34" charset="0"/>
              </a:rPr>
              <a:t>:   </a:t>
            </a:r>
            <a:r>
              <a:rPr lang="en-US" sz="1400" u="sng">
                <a:latin typeface="Calibri" pitchFamily="34" charset="0"/>
                <a:hlinkClick r:id="rId4"/>
              </a:rPr>
              <a:t>info</a:t>
            </a:r>
            <a:r>
              <a:rPr lang="ru-RU" sz="1400" u="sng">
                <a:latin typeface="Calibri" pitchFamily="34" charset="0"/>
                <a:hlinkClick r:id="rId4"/>
              </a:rPr>
              <a:t>@</a:t>
            </a:r>
            <a:r>
              <a:rPr lang="en-US" sz="1400" u="sng">
                <a:latin typeface="Calibri" pitchFamily="34" charset="0"/>
                <a:hlinkClick r:id="rId4"/>
              </a:rPr>
              <a:t>istokmw</a:t>
            </a:r>
            <a:r>
              <a:rPr lang="ru-RU" sz="1400" u="sng">
                <a:latin typeface="Calibri" pitchFamily="34" charset="0"/>
                <a:hlinkClick r:id="rId4"/>
              </a:rPr>
              <a:t>.</a:t>
            </a:r>
            <a:r>
              <a:rPr lang="en-US" sz="1400" u="sng">
                <a:latin typeface="Calibri" pitchFamily="34" charset="0"/>
                <a:hlinkClick r:id="rId4"/>
              </a:rPr>
              <a:t>ru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 </a:t>
            </a:r>
          </a:p>
          <a:p>
            <a:r>
              <a:rPr lang="ru-RU" sz="1400">
                <a:latin typeface="Calibri" pitchFamily="34" charset="0"/>
              </a:rPr>
              <a:t>Генеральный директор: </a:t>
            </a:r>
            <a:r>
              <a:rPr lang="ru-RU" sz="1400" b="1">
                <a:latin typeface="Calibri" pitchFamily="34" charset="0"/>
              </a:rPr>
              <a:t>Борисов Александр Анатольевич</a:t>
            </a:r>
            <a:endParaRPr lang="ru-RU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16688" y="6492875"/>
            <a:ext cx="21336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1203" name="Прямоугольник 5"/>
          <p:cNvSpPr>
            <a:spLocks noChangeArrowheads="1"/>
          </p:cNvSpPr>
          <p:nvPr/>
        </p:nvSpPr>
        <p:spPr bwMode="auto">
          <a:xfrm>
            <a:off x="650875" y="642938"/>
            <a:ext cx="8135938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Институт радиотехники и электроники им. В. А. Котельникова Российской Академии наук. Фрязинский филиал 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141190, Московская обл., г. Фрязино, пл. Введенского, д. 1</a:t>
            </a:r>
          </a:p>
          <a:p>
            <a:r>
              <a:rPr lang="ru-RU" sz="1400">
                <a:latin typeface="Calibri" pitchFamily="34" charset="0"/>
              </a:rPr>
              <a:t>тел. (495) 785-56-39, (495) 526-92-17</a:t>
            </a:r>
          </a:p>
          <a:p>
            <a:r>
              <a:rPr lang="ru-RU" sz="1400">
                <a:latin typeface="Calibri" pitchFamily="34" charset="0"/>
              </a:rPr>
              <a:t>факс: (495) 702-95-72</a:t>
            </a:r>
          </a:p>
          <a:p>
            <a:r>
              <a:rPr lang="ru-RU" sz="1400">
                <a:latin typeface="Calibri" pitchFamily="34" charset="0"/>
              </a:rPr>
              <a:t>сайт: </a:t>
            </a:r>
            <a:r>
              <a:rPr lang="ru-RU" sz="1400" u="sng">
                <a:latin typeface="Calibri" pitchFamily="34" charset="0"/>
                <a:hlinkClick r:id="rId2"/>
              </a:rPr>
              <a:t>www.fire.relarn.ru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141190, Моск. обл., г. Фрязино, пл. Введенского, д. 1</a:t>
            </a:r>
          </a:p>
          <a:p>
            <a:r>
              <a:rPr lang="ru-RU" sz="1400">
                <a:latin typeface="Calibri" pitchFamily="34" charset="0"/>
              </a:rPr>
              <a:t>тел. (495) 785-56-39, (495) 526-92-17</a:t>
            </a:r>
          </a:p>
          <a:p>
            <a:r>
              <a:rPr lang="ru-RU" sz="1400">
                <a:latin typeface="Calibri" pitchFamily="34" charset="0"/>
              </a:rPr>
              <a:t>факс: (495) 702-95-72</a:t>
            </a:r>
            <a:r>
              <a:rPr lang="ru-RU" sz="1400" b="1">
                <a:latin typeface="Calibri" pitchFamily="34" charset="0"/>
              </a:rPr>
              <a:t> 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сайт: </a:t>
            </a:r>
            <a:r>
              <a:rPr lang="ru-RU" sz="1400" u="sng">
                <a:latin typeface="Calibri" pitchFamily="34" charset="0"/>
                <a:hlinkClick r:id="rId2"/>
              </a:rPr>
              <a:t>www.fire.relarn.ru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Директор</a:t>
            </a:r>
            <a:r>
              <a:rPr lang="ru-RU" sz="1400" b="1">
                <a:latin typeface="Calibri" pitchFamily="34" charset="0"/>
              </a:rPr>
              <a:t>: Панас Андрей Иванович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51204" name="Прямоугольник 6"/>
          <p:cNvSpPr>
            <a:spLocks noChangeArrowheads="1"/>
          </p:cNvSpPr>
          <p:nvPr/>
        </p:nvSpPr>
        <p:spPr bwMode="auto">
          <a:xfrm>
            <a:off x="642938" y="3643313"/>
            <a:ext cx="79454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 Филиал государственного образовательного учреждения высшего профессионального образования «Московский государственный институт радиотехники, электроники и автоматики (технический университет)» в г. Фрязино Московской области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141190, Московская обл., г. Фрязино, ул. Вокзальная, д. 2а</a:t>
            </a:r>
          </a:p>
          <a:p>
            <a:r>
              <a:rPr lang="ru-RU" sz="1400">
                <a:latin typeface="Calibri" pitchFamily="34" charset="0"/>
              </a:rPr>
              <a:t>телефон: (496) 565-13-97, (495) 465-88-97</a:t>
            </a:r>
          </a:p>
          <a:p>
            <a:r>
              <a:rPr lang="ru-RU" sz="1400">
                <a:latin typeface="Calibri" pitchFamily="34" charset="0"/>
              </a:rPr>
              <a:t>сайт: </a:t>
            </a:r>
            <a:r>
              <a:rPr lang="ru-RU" sz="1400" u="sng">
                <a:latin typeface="Calibri" pitchFamily="34" charset="0"/>
                <a:hlinkClick r:id="rId3"/>
              </a:rPr>
              <a:t>www.mirea.fryazino.net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Директор: </a:t>
            </a:r>
            <a:r>
              <a:rPr lang="ru-RU" sz="1400" b="1">
                <a:latin typeface="Calibri" pitchFamily="34" charset="0"/>
              </a:rPr>
              <a:t>Абакумова Наталья Владимировна</a:t>
            </a:r>
            <a:endParaRPr lang="ru-RU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898989"/>
              </a:solidFill>
            </a:endParaRPr>
          </a:p>
        </p:txBody>
      </p:sp>
      <p:sp>
        <p:nvSpPr>
          <p:cNvPr id="74755" name="Прямоугольник 5"/>
          <p:cNvSpPr>
            <a:spLocks noChangeArrowheads="1"/>
          </p:cNvSpPr>
          <p:nvPr/>
        </p:nvSpPr>
        <p:spPr bwMode="auto">
          <a:xfrm>
            <a:off x="468313" y="571500"/>
            <a:ext cx="79914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Городской округ Фрязино Московской области</a:t>
            </a:r>
            <a:r>
              <a:rPr lang="ru-RU" sz="1400">
                <a:latin typeface="Calibri" pitchFamily="34" charset="0"/>
              </a:rPr>
              <a:t> </a:t>
            </a: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 b="1">
                <a:latin typeface="Calibri" pitchFamily="34" charset="0"/>
              </a:rPr>
              <a:t>Основной орган представляющий интересы администрации г.Фрязино в составе ИТК «Фрязино» – муниципальное бюджетное учреждение города Фрязино  «Дирекция Наукограда» (МБУ «Дирекция Наукограда»)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Адрес: 141190, Московская область, г. Фрязино,  Спортивный пр-д, д.5</a:t>
            </a:r>
            <a:br>
              <a:rPr lang="ru-RU" sz="1400">
                <a:latin typeface="Calibri" pitchFamily="34" charset="0"/>
              </a:rPr>
            </a:br>
            <a:r>
              <a:rPr lang="ru-RU" sz="1400">
                <a:latin typeface="Calibri" pitchFamily="34" charset="0"/>
              </a:rPr>
              <a:t>Тел: (496 25) 5-54-28, (496 25) 5-64-36, (495)  465-88-40</a:t>
            </a:r>
            <a:br>
              <a:rPr lang="ru-RU" sz="1400">
                <a:latin typeface="Calibri" pitchFamily="34" charset="0"/>
              </a:rPr>
            </a:br>
            <a:r>
              <a:rPr lang="ru-RU" sz="1400">
                <a:latin typeface="Calibri" pitchFamily="34" charset="0"/>
              </a:rPr>
              <a:t>E-mail:mup@fryazino.net., </a:t>
            </a:r>
            <a:r>
              <a:rPr lang="ru-RU" sz="1400" u="sng">
                <a:latin typeface="Calibri" pitchFamily="34" charset="0"/>
                <a:hlinkClick r:id="rId2"/>
              </a:rPr>
              <a:t>http://www.naukograd-fryazino.ru</a:t>
            </a:r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Директор:</a:t>
            </a:r>
            <a:r>
              <a:rPr lang="ru-RU" sz="1400" b="1">
                <a:latin typeface="Calibri" pitchFamily="34" charset="0"/>
              </a:rPr>
              <a:t> Михальченков Анатолий Гаврилович</a:t>
            </a:r>
            <a:endParaRPr lang="ru-RU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5819</Words>
  <Application>Microsoft Office PowerPoint</Application>
  <PresentationFormat>Экран (4:3)</PresentationFormat>
  <Paragraphs>955</Paragraphs>
  <Slides>58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4" baseType="lpstr">
      <vt:lpstr>Arial</vt:lpstr>
      <vt:lpstr>Calibri</vt:lpstr>
      <vt:lpstr>Times New Roman</vt:lpstr>
      <vt:lpstr>Arial Black</vt:lpstr>
      <vt:lpstr>Тема Office</vt:lpstr>
      <vt:lpstr>Visio</vt:lpstr>
      <vt:lpstr>  Инновационный территориальный кластер  «Фрязино»</vt:lpstr>
      <vt:lpstr>Предисловие</vt:lpstr>
      <vt:lpstr> </vt:lpstr>
      <vt:lpstr>Слайд 4</vt:lpstr>
      <vt:lpstr>Базовые принципы формирования и развития ИТК  «Фрязино»</vt:lpstr>
      <vt:lpstr>2. Общая характеристика  ИТК «Фрязино» </vt:lpstr>
      <vt:lpstr>3. ИТК «Фрязино». Ключевые организации-участники</vt:lpstr>
      <vt:lpstr>Слайд 8</vt:lpstr>
      <vt:lpstr>Слайд 9</vt:lpstr>
      <vt:lpstr>4. ИТК «Фрязино». Структура .</vt:lpstr>
      <vt:lpstr>Слайд 11</vt:lpstr>
      <vt:lpstr>4.1. Ядро ИТК .Технологические возможности и продукция  </vt:lpstr>
      <vt:lpstr>4.2. Ядро кластера  «СВЧ-электроника».  Якорная компания   НПП «Исток».</vt:lpstr>
      <vt:lpstr>Слайд 14</vt:lpstr>
      <vt:lpstr>Слайд 15</vt:lpstr>
      <vt:lpstr>Слайд 16</vt:lpstr>
      <vt:lpstr>Слайд 17</vt:lpstr>
      <vt:lpstr>Слайд 18</vt:lpstr>
      <vt:lpstr>Якорная компания  НПП «Исток». Потенциал развития.</vt:lpstr>
      <vt:lpstr>Слайд 20</vt:lpstr>
      <vt:lpstr>Слайд 21</vt:lpstr>
      <vt:lpstr>Слайд 22</vt:lpstr>
      <vt:lpstr>Слайд 23</vt:lpstr>
      <vt:lpstr>Якорная компания  НПП «Исток». Потенциал развития.</vt:lpstr>
      <vt:lpstr>Выводы о возможностях и ограничениях НПП «Исток» как якорной компании ИТК «Фрязино»</vt:lpstr>
      <vt:lpstr>4.3. Ядро кластера  «Фотоника ».  Якорная компания   НПО  «ИРЭ-Полюс».</vt:lpstr>
      <vt:lpstr>Слайд 27</vt:lpstr>
      <vt:lpstr>Слайд 28</vt:lpstr>
      <vt:lpstr>Слайд 29</vt:lpstr>
      <vt:lpstr>Якорная компания  НПО «ИРЭ-Полюс». Рынки сбыта продукции.</vt:lpstr>
      <vt:lpstr>Отраслевое применение технологий, формируемых на компонентной базе НТО «ИРЭ-Полюс» </vt:lpstr>
      <vt:lpstr>Якорная компания  НПО «ИРЭ-Полюс». Потенциал развития.</vt:lpstr>
      <vt:lpstr>ИТК «Фрязино». Конкурентные преимущества ключевых участников</vt:lpstr>
      <vt:lpstr>Слайд 34</vt:lpstr>
      <vt:lpstr>Слайд 35</vt:lpstr>
      <vt:lpstr>ИТК «Фрязино. Прямая кооперация  якорных компаний</vt:lpstr>
      <vt:lpstr>Направления возможных совместных работ ФГУП «НПП «Исток» и «ИРЭ-Полюс» в рамках ИТК «Фрязино» </vt:lpstr>
      <vt:lpstr>Слайд 38</vt:lpstr>
      <vt:lpstr>Слайд 39</vt:lpstr>
      <vt:lpstr>Слайд 40</vt:lpstr>
      <vt:lpstr>Слайд 41</vt:lpstr>
      <vt:lpstr>ИТК «Фрязино». Кооперация.  Роль компаний малого и среднего бизнеса в деятельности кластера.  </vt:lpstr>
      <vt:lpstr>Слайд 43</vt:lpstr>
      <vt:lpstr>ИТК «Фрязино». Подходы к возможному формированию продуктовой линейки.  </vt:lpstr>
      <vt:lpstr>4. ИТК «Фрязино». Обеспечение и поддержание базовой операционной структуры.</vt:lpstr>
      <vt:lpstr>ИТК «Фрязино». Территория кластера</vt:lpstr>
      <vt:lpstr>ИТК «Фрязино». Инфраструктура</vt:lpstr>
      <vt:lpstr>Слайд 48</vt:lpstr>
      <vt:lpstr>Слайд 49</vt:lpstr>
      <vt:lpstr>ИТК «Фрязино». Развитие инфраструктуры</vt:lpstr>
      <vt:lpstr>ИТК «Фрязино». Подходы к решению проблем и «расшивке узких мест».  </vt:lpstr>
      <vt:lpstr>ИТК «Фрязино». Основные проблемы и направления их решения. </vt:lpstr>
      <vt:lpstr>Слайд 53</vt:lpstr>
      <vt:lpstr>ИТК «Фрязино». Портфельно-проектный подход к реализации Программы. развития кластера</vt:lpstr>
      <vt:lpstr>ИТК «Фрязино». Меры государственной поддержки</vt:lpstr>
      <vt:lpstr>Слайд 56</vt:lpstr>
      <vt:lpstr>Слайд 57</vt:lpstr>
      <vt:lpstr>Слайд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территориальный кластер  «Фрязино»</dc:title>
  <dc:creator>AGI</dc:creator>
  <cp:lastModifiedBy>1</cp:lastModifiedBy>
  <cp:revision>51</cp:revision>
  <dcterms:created xsi:type="dcterms:W3CDTF">2012-09-05T17:05:33Z</dcterms:created>
  <dcterms:modified xsi:type="dcterms:W3CDTF">2012-11-06T11:20:26Z</dcterms:modified>
</cp:coreProperties>
</file>